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9" r:id="rId1"/>
  </p:sldMasterIdLst>
  <p:notesMasterIdLst>
    <p:notesMasterId r:id="rId28"/>
  </p:notesMasterIdLst>
  <p:sldIdLst>
    <p:sldId id="427" r:id="rId2"/>
    <p:sldId id="595" r:id="rId3"/>
    <p:sldId id="596" r:id="rId4"/>
    <p:sldId id="536" r:id="rId5"/>
    <p:sldId id="541" r:id="rId6"/>
    <p:sldId id="545" r:id="rId7"/>
    <p:sldId id="604" r:id="rId8"/>
    <p:sldId id="544" r:id="rId9"/>
    <p:sldId id="547" r:id="rId10"/>
    <p:sldId id="546" r:id="rId11"/>
    <p:sldId id="548" r:id="rId12"/>
    <p:sldId id="549" r:id="rId13"/>
    <p:sldId id="551" r:id="rId14"/>
    <p:sldId id="550" r:id="rId15"/>
    <p:sldId id="552" r:id="rId16"/>
    <p:sldId id="557" r:id="rId17"/>
    <p:sldId id="559" r:id="rId18"/>
    <p:sldId id="558" r:id="rId19"/>
    <p:sldId id="560" r:id="rId20"/>
    <p:sldId id="540" r:id="rId21"/>
    <p:sldId id="597" r:id="rId22"/>
    <p:sldId id="602" r:id="rId23"/>
    <p:sldId id="603" r:id="rId24"/>
    <p:sldId id="601" r:id="rId25"/>
    <p:sldId id="598" r:id="rId26"/>
    <p:sldId id="522" r:id="rId27"/>
  </p:sldIdLst>
  <p:sldSz cx="9144000" cy="5143500" type="screen16x9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41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B9D2"/>
    <a:srgbClr val="F9B607"/>
    <a:srgbClr val="1368AA"/>
    <a:srgbClr val="FFFFCC"/>
    <a:srgbClr val="FFFF99"/>
    <a:srgbClr val="9900CC"/>
    <a:srgbClr val="1474AC"/>
    <a:srgbClr val="1CA0AF"/>
    <a:srgbClr val="87C1A4"/>
    <a:srgbClr val="0796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35" autoAdjust="0"/>
    <p:restoredTop sz="95184" autoAdjust="0"/>
  </p:normalViewPr>
  <p:slideViewPr>
    <p:cSldViewPr>
      <p:cViewPr varScale="1">
        <p:scale>
          <a:sx n="151" d="100"/>
          <a:sy n="151" d="100"/>
        </p:scale>
        <p:origin x="672" y="132"/>
      </p:cViewPr>
      <p:guideLst>
        <p:guide orient="horz" pos="441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50" d="100"/>
        <a:sy n="50" d="100"/>
      </p:scale>
      <p:origin x="0" y="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itchFamily="34" charset="-122"/>
              </a:defRPr>
            </a:lvl1pPr>
          </a:lstStyle>
          <a:p>
            <a:fld id="{673B58EF-4ABD-40F4-ACA4-FE81D742E6DD}" type="datetimeFigureOut">
              <a:rPr lang="zh-CN" altLang="en-US" smtClean="0"/>
              <a:pPr/>
              <a:t>2026/5/22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itchFamily="34" charset="-122"/>
              </a:defRPr>
            </a:lvl1pPr>
          </a:lstStyle>
          <a:p>
            <a:fld id="{A11FC198-2D83-4DFC-8CDD-7D23AF44D41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4111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7516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E6FD6-E9D1-E263-0DCE-2B96583D6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10A1812-C104-DD04-5D44-17F9EB4D81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DD105B8-70B1-1710-96A4-160131E799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B9D1C9-766B-243B-BBAD-07505CB889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9325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900C1-0E53-1F80-B4B0-50E1450D0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EB0D062-CE73-EEE3-7D53-3BE7636FD1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DEF750A-63EE-6585-6CE2-81A2EE2C53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FF5D473-EAD4-AE34-81B5-5F03C76548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312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30340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28982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30340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81BF4-7A10-74FC-1383-A4AC9130B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7B0A4D7-D2D9-A46F-C988-400BD6707C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61358B9-C5D7-149C-2EB5-E1B79F1927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ED3EFD2-B664-1115-6283-B41BE03AF2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8311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D865A-2B81-EE74-47A8-A6A0C0389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B34ED20-3456-2FAE-BA2F-1AF9C76AD7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BEBBD36-2610-991F-CAB7-7C62D81B41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A5149C-93C0-B04B-6A37-AF13F269FB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80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D21F1-6461-0B8F-C853-0A0C94B71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E5D8159-84FD-6CAB-87B1-5F306E4703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2D6F2D9-EE2C-6182-E382-640A19D0BB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0B8758-9FCF-C5B6-788B-B204D9FD07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240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F54A8-7B60-94E8-BBC5-DF6076E01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E7B6FBA-A67A-00B3-AAE4-1C0F785A84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FFF6315-5EF4-37A6-EC3C-EAAB5561CE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66C823-ADAD-5714-8E97-15B27553A8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0794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0626" y="1010210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690626" y="3224773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690626" y="1113584"/>
            <a:ext cx="7667244" cy="20574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0" name="Group 9"/>
          <p:cNvGrpSpPr/>
          <p:nvPr/>
        </p:nvGrpSpPr>
        <p:grpSpPr>
          <a:xfrm>
            <a:off x="7236911" y="3051692"/>
            <a:ext cx="810678" cy="810677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074167"/>
            <a:ext cx="7475220" cy="2276856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3291840"/>
            <a:ext cx="5918454" cy="802386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tx1"/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94550" y="3217001"/>
            <a:ext cx="895401" cy="480060"/>
          </a:xfrm>
        </p:spPr>
        <p:txBody>
          <a:bodyPr/>
          <a:lstStyle>
            <a:lvl1pPr>
              <a:defRPr sz="21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189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60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00050"/>
            <a:ext cx="1914525" cy="42291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400050"/>
            <a:ext cx="5629275" cy="42291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36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308691"/>
      </p:ext>
    </p:extLst>
  </p:cSld>
  <p:clrMapOvr>
    <a:masterClrMapping/>
  </p:clrMapOvr>
  <p:transition spd="slow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C39D6-205B-4669-BB7E-2CEAD212E8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2" t="82305" r="30635"/>
          <a:stretch/>
        </p:blipFill>
        <p:spPr>
          <a:xfrm>
            <a:off x="6516216" y="-92546"/>
            <a:ext cx="2627784" cy="63181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7906FF5-26AF-49DB-8AB4-954EFD8E7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6" t="14003" r="-243" b="56581"/>
          <a:stretch/>
        </p:blipFill>
        <p:spPr>
          <a:xfrm>
            <a:off x="-1" y="4001225"/>
            <a:ext cx="3562835" cy="114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1018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30014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4967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662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83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88492"/>
            <a:ext cx="9144000" cy="1455008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918972"/>
            <a:ext cx="6960870" cy="264033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3765042"/>
            <a:ext cx="6789420" cy="800100"/>
          </a:xfrm>
        </p:spPr>
        <p:txBody>
          <a:bodyPr anchor="t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4704588"/>
            <a:ext cx="1983232" cy="273844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5/22/2026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031" y="4704588"/>
            <a:ext cx="4745736" cy="273844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73049" y="1744386"/>
            <a:ext cx="810678" cy="810677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776" y="1879600"/>
            <a:ext cx="891224" cy="540249"/>
          </a:xfrm>
        </p:spPr>
        <p:txBody>
          <a:bodyPr/>
          <a:lstStyle>
            <a:lvl1pPr>
              <a:defRPr sz="21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473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386" y="1645920"/>
            <a:ext cx="3566160" cy="298323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3168" y="1645920"/>
            <a:ext cx="3566160" cy="298323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42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536192"/>
            <a:ext cx="3566160" cy="48006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057400"/>
            <a:ext cx="3566160" cy="24688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168" y="1536192"/>
            <a:ext cx="3566160" cy="48006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168" y="2057400"/>
            <a:ext cx="3566160" cy="24688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5/22/2026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769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8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5371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51434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14350"/>
            <a:ext cx="5033772" cy="3765042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1817370"/>
            <a:ext cx="2400300" cy="2468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5/22/2026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9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51434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51435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1817370"/>
            <a:ext cx="2400300" cy="2468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5/22/2026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847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591056"/>
            <a:ext cx="7543800" cy="303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5/22/2026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EA15781-042E-DC8A-017A-2C45C2C5EDB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FA1562CB-BDB4-8249-E9F5-513DF21F134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3" y="0"/>
            <a:ext cx="91511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6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  <p:sldLayoutId id="2147483656" r:id="rId13"/>
    <p:sldLayoutId id="2147483657" r:id="rId14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kern="1200" cap="all" baseline="0">
          <a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361475DA-E991-4B43-885F-8E00B4D9AF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06" r="13763"/>
          <a:stretch/>
        </p:blipFill>
        <p:spPr>
          <a:xfrm>
            <a:off x="4716016" y="0"/>
            <a:ext cx="4427984" cy="142749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02503F6-DADC-4486-A8E6-3F05A3FF47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4" t="14003" r="-243" b="27165"/>
          <a:stretch/>
        </p:blipFill>
        <p:spPr>
          <a:xfrm>
            <a:off x="-35615" y="3507854"/>
            <a:ext cx="4046689" cy="163564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67ACDE0C-79AC-4EF2-BE25-7FDC13479A51}"/>
              </a:ext>
            </a:extLst>
          </p:cNvPr>
          <p:cNvSpPr/>
          <p:nvPr/>
        </p:nvSpPr>
        <p:spPr>
          <a:xfrm>
            <a:off x="3327750" y="1936376"/>
            <a:ext cx="565212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500" u="sng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新版電子公文系統教育訓練</a:t>
            </a:r>
            <a:endParaRPr lang="zh-CN" altLang="en-US" sz="3500" u="sng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7ACDE0C-79AC-4EF2-BE25-7FDC13479A51}"/>
              </a:ext>
            </a:extLst>
          </p:cNvPr>
          <p:cNvSpPr/>
          <p:nvPr/>
        </p:nvSpPr>
        <p:spPr>
          <a:xfrm>
            <a:off x="5654712" y="4155926"/>
            <a:ext cx="3489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主辦單位：總務處文書組</a:t>
            </a:r>
            <a:endParaRPr lang="en-US" altLang="zh-CN" sz="1600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ea"/>
              <a:sym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	</a:t>
            </a:r>
            <a:r>
              <a:rPr lang="zh-TW" altLang="en-US" sz="16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 英福達科技股份有限公司</a:t>
            </a:r>
            <a:endParaRPr lang="en-US" altLang="zh-TW" sz="1600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ea"/>
              <a:sym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         </a:t>
            </a:r>
            <a:endParaRPr lang="en-US" altLang="zh-TW" sz="1600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ea"/>
              <a:sym typeface="+mn-lt"/>
            </a:endParaRPr>
          </a:p>
        </p:txBody>
      </p:sp>
      <p:pic>
        <p:nvPicPr>
          <p:cNvPr id="5" name="圖片 4" descr="一張含有 符號, 象徵物, 標誌, 徽章 的圖片&#10;&#10;AI 產生的內容可能不正確。">
            <a:extLst>
              <a:ext uri="{FF2B5EF4-FFF2-40B4-BE49-F238E27FC236}">
                <a16:creationId xmlns:a16="http://schemas.microsoft.com/office/drawing/2014/main" id="{C629C1EF-EDF3-4985-53CD-DDB15E513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7085"/>
            <a:ext cx="2284617" cy="201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-70480"/>
            <a:ext cx="73803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一、系統共用功能</a:t>
            </a:r>
            <a:r>
              <a:rPr lang="en-US" altLang="zh-TW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-</a:t>
            </a: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承辦未結公文</a:t>
            </a:r>
            <a:endParaRPr lang="en-US" altLang="zh-TW" sz="3000" spc="3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標楷體" pitchFamily="65" charset="-120"/>
              <a:cs typeface="Times New Roman" pitchFamily="18" charset="0"/>
              <a:sym typeface="+mn-lt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660"/>
            <a:ext cx="9144000" cy="4699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線單箭頭接點 4"/>
          <p:cNvCxnSpPr/>
          <p:nvPr/>
        </p:nvCxnSpPr>
        <p:spPr>
          <a:xfrm>
            <a:off x="35496" y="445066"/>
            <a:ext cx="6552728" cy="0"/>
          </a:xfrm>
          <a:prstGeom prst="straightConnector1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21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-70480"/>
            <a:ext cx="73803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一、系統共用功能</a:t>
            </a:r>
            <a:r>
              <a:rPr lang="en-US" altLang="zh-TW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-</a:t>
            </a: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已結案未歸檔</a:t>
            </a:r>
            <a:endParaRPr lang="en-US" altLang="zh-TW" sz="3000" spc="3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標楷體" pitchFamily="65" charset="-120"/>
              <a:cs typeface="Times New Roman" pitchFamily="18" charset="0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6054"/>
            <a:ext cx="9150305" cy="46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8D9223D0-CC8F-9CF5-DBE5-A47FB7A8CA2A}"/>
              </a:ext>
            </a:extLst>
          </p:cNvPr>
          <p:cNvGrpSpPr/>
          <p:nvPr/>
        </p:nvGrpSpPr>
        <p:grpSpPr>
          <a:xfrm>
            <a:off x="35496" y="445066"/>
            <a:ext cx="6768752" cy="700213"/>
            <a:chOff x="35496" y="445066"/>
            <a:chExt cx="6768752" cy="700213"/>
          </a:xfrm>
        </p:grpSpPr>
        <p:cxnSp>
          <p:nvCxnSpPr>
            <p:cNvPr id="5" name="直線單箭頭接點 4"/>
            <p:cNvCxnSpPr/>
            <p:nvPr/>
          </p:nvCxnSpPr>
          <p:spPr>
            <a:xfrm>
              <a:off x="35496" y="445066"/>
              <a:ext cx="6552728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文字方塊 1">
              <a:extLst>
                <a:ext uri="{FF2B5EF4-FFF2-40B4-BE49-F238E27FC236}">
                  <a16:creationId xmlns:a16="http://schemas.microsoft.com/office/drawing/2014/main" id="{D080F2EA-A52C-39B0-164E-280022B4CD8D}"/>
                </a:ext>
              </a:extLst>
            </p:cNvPr>
            <p:cNvSpPr txBox="1"/>
            <p:nvPr/>
          </p:nvSpPr>
          <p:spPr>
            <a:xfrm>
              <a:off x="2123728" y="775947"/>
              <a:ext cx="4680520" cy="36933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公文已結案但尚未歸檔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258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-70480"/>
            <a:ext cx="73803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一、系統共用功能</a:t>
            </a:r>
            <a:r>
              <a:rPr lang="en-US" altLang="zh-TW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-</a:t>
            </a: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加入追蹤</a:t>
            </a:r>
            <a:r>
              <a:rPr lang="en-US" altLang="zh-TW" sz="3000" spc="3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sym typeface="+mn-lt"/>
              </a:rPr>
              <a:t>(1/2)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83518"/>
            <a:ext cx="9160767" cy="465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線單箭頭接點 4"/>
          <p:cNvCxnSpPr/>
          <p:nvPr/>
        </p:nvCxnSpPr>
        <p:spPr>
          <a:xfrm>
            <a:off x="35496" y="445066"/>
            <a:ext cx="6552728" cy="0"/>
          </a:xfrm>
          <a:prstGeom prst="straightConnector1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47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-70480"/>
            <a:ext cx="73803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一、系統共用功能</a:t>
            </a:r>
            <a:r>
              <a:rPr lang="en-US" altLang="zh-TW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-</a:t>
            </a: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加入追蹤</a:t>
            </a:r>
            <a:r>
              <a:rPr lang="en-US" altLang="zh-TW" sz="3000" spc="3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sym typeface="+mn-lt"/>
              </a:rPr>
              <a:t>(2/2)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65783"/>
            <a:ext cx="9144001" cy="467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線單箭頭接點 4"/>
          <p:cNvCxnSpPr/>
          <p:nvPr/>
        </p:nvCxnSpPr>
        <p:spPr>
          <a:xfrm>
            <a:off x="35496" y="445066"/>
            <a:ext cx="6552728" cy="0"/>
          </a:xfrm>
          <a:prstGeom prst="straightConnector1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 descr="一張含有 文字, 字型, 符號, 標誌 的圖片&#10;&#10;AI 產生的內容可能不正確。">
            <a:extLst>
              <a:ext uri="{FF2B5EF4-FFF2-40B4-BE49-F238E27FC236}">
                <a16:creationId xmlns:a16="http://schemas.microsoft.com/office/drawing/2014/main" id="{0F6F0D30-06EC-C862-3E44-918C34755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4513"/>
            <a:ext cx="1656184" cy="4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3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-70480"/>
            <a:ext cx="73803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一、系統共用功能</a:t>
            </a:r>
            <a:r>
              <a:rPr lang="en-US" altLang="zh-TW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-</a:t>
            </a: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副知</a:t>
            </a:r>
            <a:r>
              <a:rPr lang="en-US" altLang="zh-TW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/</a:t>
            </a: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傳閱</a:t>
            </a:r>
            <a:r>
              <a:rPr lang="en-US" altLang="zh-TW" sz="3000" spc="3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sym typeface="+mn-lt"/>
              </a:rPr>
              <a:t>(1/2)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016"/>
            <a:ext cx="9144000" cy="4671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線單箭頭接點 4"/>
          <p:cNvCxnSpPr/>
          <p:nvPr/>
        </p:nvCxnSpPr>
        <p:spPr>
          <a:xfrm>
            <a:off x="35496" y="445066"/>
            <a:ext cx="6552728" cy="0"/>
          </a:xfrm>
          <a:prstGeom prst="straightConnector1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54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-70480"/>
            <a:ext cx="73803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一、系統共用功能</a:t>
            </a:r>
            <a:r>
              <a:rPr lang="en-US" altLang="zh-TW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-</a:t>
            </a: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副知</a:t>
            </a:r>
            <a:r>
              <a:rPr lang="en-US" altLang="zh-TW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/</a:t>
            </a: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傳閱</a:t>
            </a:r>
            <a:r>
              <a:rPr lang="en-US" altLang="zh-TW" sz="3000" spc="3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sym typeface="+mn-lt"/>
              </a:rPr>
              <a:t>(2/2)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" y="445066"/>
            <a:ext cx="9252520" cy="46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線單箭頭接點 4"/>
          <p:cNvCxnSpPr/>
          <p:nvPr/>
        </p:nvCxnSpPr>
        <p:spPr>
          <a:xfrm>
            <a:off x="35496" y="445066"/>
            <a:ext cx="6552728" cy="0"/>
          </a:xfrm>
          <a:prstGeom prst="straightConnector1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68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04" y="445066"/>
            <a:ext cx="9172404" cy="467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-70480"/>
            <a:ext cx="73803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一、系統共用功能</a:t>
            </a:r>
            <a:r>
              <a:rPr lang="en-US" altLang="zh-TW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-</a:t>
            </a: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即時代理</a:t>
            </a:r>
            <a:r>
              <a:rPr lang="en-US" altLang="zh-TW" sz="3000" spc="3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sym typeface="+mn-lt"/>
              </a:rPr>
              <a:t>(1/2)</a:t>
            </a:r>
          </a:p>
        </p:txBody>
      </p:sp>
      <p:cxnSp>
        <p:nvCxnSpPr>
          <p:cNvPr id="5" name="直線單箭頭接點 4"/>
          <p:cNvCxnSpPr/>
          <p:nvPr/>
        </p:nvCxnSpPr>
        <p:spPr>
          <a:xfrm>
            <a:off x="35496" y="445066"/>
            <a:ext cx="6552728" cy="0"/>
          </a:xfrm>
          <a:prstGeom prst="straightConnector1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02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718"/>
            <a:ext cx="9174850" cy="467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-70480"/>
            <a:ext cx="73803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一、系統共用功能</a:t>
            </a:r>
            <a:r>
              <a:rPr lang="en-US" altLang="zh-TW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-</a:t>
            </a: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即時代理</a:t>
            </a:r>
            <a:r>
              <a:rPr lang="en-US" altLang="zh-TW" sz="3000" spc="3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sym typeface="+mn-lt"/>
              </a:rPr>
              <a:t>(2/2)</a:t>
            </a:r>
          </a:p>
        </p:txBody>
      </p:sp>
      <p:cxnSp>
        <p:nvCxnSpPr>
          <p:cNvPr id="5" name="直線單箭頭接點 4"/>
          <p:cNvCxnSpPr/>
          <p:nvPr/>
        </p:nvCxnSpPr>
        <p:spPr>
          <a:xfrm>
            <a:off x="35496" y="445066"/>
            <a:ext cx="6552728" cy="0"/>
          </a:xfrm>
          <a:prstGeom prst="straightConnector1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47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83518"/>
            <a:ext cx="9180512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-70480"/>
            <a:ext cx="73803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一、系統共用功能</a:t>
            </a:r>
            <a:r>
              <a:rPr lang="en-US" altLang="zh-TW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-</a:t>
            </a: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預約代理</a:t>
            </a:r>
            <a:r>
              <a:rPr lang="en-US" altLang="zh-TW" sz="3000" spc="3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sym typeface="+mn-lt"/>
              </a:rPr>
              <a:t>(1/2)</a:t>
            </a:r>
          </a:p>
        </p:txBody>
      </p:sp>
      <p:cxnSp>
        <p:nvCxnSpPr>
          <p:cNvPr id="5" name="直線單箭頭接點 4"/>
          <p:cNvCxnSpPr/>
          <p:nvPr/>
        </p:nvCxnSpPr>
        <p:spPr>
          <a:xfrm>
            <a:off x="35496" y="445066"/>
            <a:ext cx="6552728" cy="0"/>
          </a:xfrm>
          <a:prstGeom prst="straightConnector1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47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-70480"/>
            <a:ext cx="73803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一、公文系統介面說明</a:t>
            </a:r>
            <a:r>
              <a:rPr lang="en-US" altLang="zh-TW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-</a:t>
            </a: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預約代理</a:t>
            </a:r>
            <a:r>
              <a:rPr lang="en-US" altLang="zh-TW" sz="3000" spc="3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sym typeface="+mn-lt"/>
              </a:rPr>
              <a:t>(1/2)</a:t>
            </a:r>
          </a:p>
        </p:txBody>
      </p:sp>
      <p:cxnSp>
        <p:nvCxnSpPr>
          <p:cNvPr id="5" name="直線單箭頭接點 4"/>
          <p:cNvCxnSpPr/>
          <p:nvPr/>
        </p:nvCxnSpPr>
        <p:spPr>
          <a:xfrm>
            <a:off x="35496" y="445066"/>
            <a:ext cx="6552728" cy="0"/>
          </a:xfrm>
          <a:prstGeom prst="straightConnector1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2"/>
          <a:stretch>
            <a:fillRect/>
          </a:stretch>
        </p:blipFill>
        <p:spPr bwMode="auto">
          <a:xfrm>
            <a:off x="53509" y="699542"/>
            <a:ext cx="9144664" cy="429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485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0862A-711B-A3FF-B2A7-0FE8DD58D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2D4E79BB-A21D-C2C7-DBB0-CEE5595FBF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2968" r="-2338" b="-1"/>
          <a:stretch/>
        </p:blipFill>
        <p:spPr>
          <a:xfrm rot="1704170">
            <a:off x="4215722" y="-123805"/>
            <a:ext cx="5772359" cy="2990436"/>
          </a:xfrm>
          <a:prstGeom prst="rect">
            <a:avLst/>
          </a:prstGeom>
        </p:spPr>
      </p:pic>
      <p:sp>
        <p:nvSpPr>
          <p:cNvPr id="28" name="TextBox 7">
            <a:extLst>
              <a:ext uri="{FF2B5EF4-FFF2-40B4-BE49-F238E27FC236}">
                <a16:creationId xmlns:a16="http://schemas.microsoft.com/office/drawing/2014/main" id="{4C394DAF-D449-6FE2-F336-376B13E0D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932" y="1851670"/>
            <a:ext cx="4176464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457200" indent="-457200">
              <a:buFont typeface="Arial" pitchFamily="34" charset="0"/>
              <a:buChar char="•"/>
              <a:defRPr/>
            </a:pPr>
            <a:endParaRPr lang="en-US" altLang="zh-TW" sz="200" b="1" dirty="0">
              <a:solidFill>
                <a:srgbClr val="205DA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endParaRPr lang="en-US" altLang="zh-TW" sz="200" b="1" dirty="0">
              <a:solidFill>
                <a:srgbClr val="205DA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endParaRPr lang="en-US" altLang="zh-TW" sz="200" b="1" dirty="0">
              <a:solidFill>
                <a:srgbClr val="205DA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9195C81-798F-73BE-0933-D9D3C4032B68}"/>
              </a:ext>
            </a:extLst>
          </p:cNvPr>
          <p:cNvSpPr/>
          <p:nvPr/>
        </p:nvSpPr>
        <p:spPr>
          <a:xfrm>
            <a:off x="323528" y="1848475"/>
            <a:ext cx="49685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新版電子公文系統</a:t>
            </a:r>
            <a:endParaRPr lang="en-US" altLang="zh-CN" sz="4400" spc="300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ea"/>
              <a:sym typeface="+mn-lt"/>
            </a:endParaRPr>
          </a:p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登入方法</a:t>
            </a:r>
          </a:p>
        </p:txBody>
      </p:sp>
    </p:spTree>
    <p:extLst>
      <p:ext uri="{BB962C8B-B14F-4D97-AF65-F5344CB8AC3E}">
        <p14:creationId xmlns:p14="http://schemas.microsoft.com/office/powerpoint/2010/main" val="379157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36" presetClass="emph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5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D7800A00-B957-4004-ACAB-845E06911D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2968" r="-2338" b="-1"/>
          <a:stretch/>
        </p:blipFill>
        <p:spPr>
          <a:xfrm rot="1704170">
            <a:off x="2274253" y="-1518581"/>
            <a:ext cx="9243519" cy="4788710"/>
          </a:xfrm>
          <a:prstGeom prst="rect">
            <a:avLst/>
          </a:prstGeom>
        </p:spPr>
      </p:pic>
      <p:sp>
        <p:nvSpPr>
          <p:cNvPr id="28" name="TextBox 7">
            <a:extLst>
              <a:ext uri="{FF2B5EF4-FFF2-40B4-BE49-F238E27FC236}">
                <a16:creationId xmlns:a16="http://schemas.microsoft.com/office/drawing/2014/main" id="{4C2AD60F-CF12-4B26-A4D4-78500E598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932" y="1851670"/>
            <a:ext cx="4176464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457200" indent="-457200">
              <a:buFont typeface="Arial" pitchFamily="34" charset="0"/>
              <a:buChar char="•"/>
              <a:defRPr/>
            </a:pPr>
            <a:endParaRPr lang="en-US" altLang="zh-TW" sz="200" b="1" dirty="0">
              <a:solidFill>
                <a:srgbClr val="205DA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endParaRPr lang="en-US" altLang="zh-TW" sz="200" b="1" dirty="0">
              <a:solidFill>
                <a:srgbClr val="205DA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endParaRPr lang="en-US" altLang="zh-TW" sz="200" b="1" dirty="0">
              <a:solidFill>
                <a:srgbClr val="205DA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7ACDE0C-79AC-4EF2-BE25-7FDC13479A51}"/>
              </a:ext>
            </a:extLst>
          </p:cNvPr>
          <p:cNvSpPr/>
          <p:nvPr/>
        </p:nvSpPr>
        <p:spPr>
          <a:xfrm>
            <a:off x="823893" y="1756142"/>
            <a:ext cx="49088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單位登記桌核心業務說明</a:t>
            </a:r>
          </a:p>
        </p:txBody>
      </p:sp>
    </p:spTree>
    <p:extLst>
      <p:ext uri="{BB962C8B-B14F-4D97-AF65-F5344CB8AC3E}">
        <p14:creationId xmlns:p14="http://schemas.microsoft.com/office/powerpoint/2010/main" val="125391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36" presetClass="emph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5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7FE2E-78D8-C192-BC20-03F64AED9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4BA035ED-045F-F7BE-F16E-F520CD5884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2968" r="-2338" b="-1"/>
          <a:stretch/>
        </p:blipFill>
        <p:spPr>
          <a:xfrm rot="1704170">
            <a:off x="6078168" y="-706309"/>
            <a:ext cx="3420334" cy="1771943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FA973399-D780-204D-C2CF-30AC4FEB3537}"/>
              </a:ext>
            </a:extLst>
          </p:cNvPr>
          <p:cNvSpPr txBox="1"/>
          <p:nvPr/>
        </p:nvSpPr>
        <p:spPr>
          <a:xfrm>
            <a:off x="271385" y="1054888"/>
            <a:ext cx="5328890" cy="890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200" spc="-113" dirty="0">
                <a:latin typeface="Kaiti SC" panose="02010600040101010101" pitchFamily="2" charset="-122"/>
                <a:ea typeface="Kaiti SC" panose="02010600040101010101" pitchFamily="2" charset="-122"/>
                <a:cs typeface="SimSun"/>
              </a:rPr>
              <a:t>1.</a:t>
            </a:r>
            <a:r>
              <a:rPr lang="zh-TW" altLang="en-US" sz="1200" spc="-113" dirty="0">
                <a:latin typeface="Kaiti SC" panose="02010600040101010101" pitchFamily="2" charset="-122"/>
                <a:ea typeface="Kaiti SC" panose="02010600040101010101" pitchFamily="2" charset="-122"/>
                <a:cs typeface="SimSun"/>
              </a:rPr>
              <a:t>「接</a:t>
            </a:r>
            <a:r>
              <a:rPr lang="zh-TW" altLang="en-US" sz="1200" spc="-113" dirty="0">
                <a:latin typeface="Kaiti SC" panose="02010600040101010101" pitchFamily="2" charset="-122"/>
                <a:ea typeface="Kaiti SC" panose="02010600040101010101" pitchFamily="2" charset="-122"/>
                <a:cs typeface="Microsoft JhengHei"/>
              </a:rPr>
              <a:t>收</a:t>
            </a:r>
            <a:r>
              <a:rPr lang="zh-TW" altLang="en-US" sz="1200" spc="-113" dirty="0">
                <a:latin typeface="Kaiti SC" panose="02010600040101010101" pitchFamily="2" charset="-122"/>
                <a:ea typeface="Kaiti SC" panose="02010600040101010101" pitchFamily="2" charset="-122"/>
                <a:cs typeface="SimSun"/>
              </a:rPr>
              <a:t>」與「分派」公文（包含承辦</a:t>
            </a:r>
            <a:r>
              <a:rPr lang="en-US" altLang="zh-TW" sz="1200" spc="-113" dirty="0">
                <a:latin typeface="Kaiti SC" panose="02010600040101010101" pitchFamily="2" charset="-122"/>
                <a:ea typeface="Kaiti SC" panose="02010600040101010101" pitchFamily="2" charset="-122"/>
                <a:cs typeface="SimSun"/>
              </a:rPr>
              <a:t>/</a:t>
            </a:r>
            <a:r>
              <a:rPr lang="zh-TW" altLang="en-US" sz="1200" spc="-113" dirty="0">
                <a:latin typeface="Kaiti SC" panose="02010600040101010101" pitchFamily="2" charset="-122"/>
                <a:ea typeface="Kaiti SC" panose="02010600040101010101" pitchFamily="2" charset="-122"/>
                <a:cs typeface="SimSun"/>
              </a:rPr>
              <a:t>會辦）。</a:t>
            </a:r>
            <a:endParaRPr lang="en-US" altLang="zh-TW" sz="1200" spc="-113" dirty="0">
              <a:latin typeface="Kaiti SC" panose="02010600040101010101" pitchFamily="2" charset="-122"/>
              <a:ea typeface="Kaiti SC" panose="02010600040101010101" pitchFamily="2" charset="-122"/>
              <a:cs typeface="SimSun"/>
            </a:endParaRPr>
          </a:p>
          <a:p>
            <a:pPr>
              <a:lnSpc>
                <a:spcPct val="150000"/>
              </a:lnSpc>
            </a:pPr>
            <a:r>
              <a:rPr kumimoji="1" lang="en-US" altLang="zh-TW" sz="1200" dirty="0">
                <a:latin typeface="Kaiti SC" panose="02010600040101010101" pitchFamily="2" charset="-122"/>
                <a:ea typeface="Kaiti SC" panose="02010600040101010101" pitchFamily="2" charset="-122"/>
              </a:rPr>
              <a:t>2. </a:t>
            </a:r>
            <a:r>
              <a:rPr kumimoji="1" lang="zh-TW" altLang="en-US" sz="1200" dirty="0">
                <a:latin typeface="Kaiti SC" panose="02010600040101010101" pitchFamily="2" charset="-122"/>
                <a:ea typeface="Kaiti SC" panose="02010600040101010101" pitchFamily="2" charset="-122"/>
              </a:rPr>
              <a:t>協助查找與追蹤單位內公文狀態。</a:t>
            </a:r>
            <a:endParaRPr kumimoji="1" lang="en-US" altLang="zh-TW" sz="1200" dirty="0"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TW" sz="1200" dirty="0">
                <a:latin typeface="Kaiti SC" panose="02010600040101010101" pitchFamily="2" charset="-122"/>
                <a:ea typeface="Kaiti SC" panose="02010600040101010101" pitchFamily="2" charset="-122"/>
              </a:rPr>
              <a:t>3. </a:t>
            </a:r>
            <a:r>
              <a:rPr kumimoji="1" lang="zh-TW" altLang="en-US" sz="1200" dirty="0">
                <a:latin typeface="Kaiti SC" panose="02010600040101010101" pitchFamily="2" charset="-122"/>
                <a:ea typeface="Kaiti SC" panose="02010600040101010101" pitchFamily="2" charset="-122"/>
              </a:rPr>
              <a:t>協助電子公布欄清單的轉知與轉發。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20A2B36-678D-657A-A6F9-40BC09D0A268}"/>
              </a:ext>
            </a:extLst>
          </p:cNvPr>
          <p:cNvSpPr/>
          <p:nvPr/>
        </p:nvSpPr>
        <p:spPr>
          <a:xfrm>
            <a:off x="50208" y="39225"/>
            <a:ext cx="7380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單位登記桌的主要作業：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3000" spc="300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ea"/>
              <a:sym typeface="+mn-lt"/>
            </a:endParaRPr>
          </a:p>
        </p:txBody>
      </p:sp>
      <p:cxnSp>
        <p:nvCxnSpPr>
          <p:cNvPr id="31" name="直線單箭頭接點 4">
            <a:extLst>
              <a:ext uri="{FF2B5EF4-FFF2-40B4-BE49-F238E27FC236}">
                <a16:creationId xmlns:a16="http://schemas.microsoft.com/office/drawing/2014/main" id="{8FC40383-2CAC-6A8E-9A83-4805D7F1B4D0}"/>
              </a:ext>
            </a:extLst>
          </p:cNvPr>
          <p:cNvCxnSpPr/>
          <p:nvPr/>
        </p:nvCxnSpPr>
        <p:spPr>
          <a:xfrm>
            <a:off x="162161" y="607893"/>
            <a:ext cx="6552728" cy="0"/>
          </a:xfrm>
          <a:prstGeom prst="straightConnector1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A27674B3-4E46-32EA-E72E-A891980CF1BA}"/>
              </a:ext>
            </a:extLst>
          </p:cNvPr>
          <p:cNvGrpSpPr/>
          <p:nvPr/>
        </p:nvGrpSpPr>
        <p:grpSpPr>
          <a:xfrm>
            <a:off x="271385" y="791408"/>
            <a:ext cx="4437065" cy="227948"/>
            <a:chOff x="428547" y="1646172"/>
            <a:chExt cx="4437065" cy="227948"/>
          </a:xfrm>
        </p:grpSpPr>
        <p:pic>
          <p:nvPicPr>
            <p:cNvPr id="37" name="object 10">
              <a:extLst>
                <a:ext uri="{FF2B5EF4-FFF2-40B4-BE49-F238E27FC236}">
                  <a16:creationId xmlns:a16="http://schemas.microsoft.com/office/drawing/2014/main" id="{D533E31C-50AB-E1A9-F32B-C0BC0D9BEDD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547" y="1666295"/>
              <a:ext cx="189161" cy="207825"/>
            </a:xfrm>
            <a:prstGeom prst="rect">
              <a:avLst/>
            </a:prstGeom>
          </p:spPr>
        </p:pic>
        <p:sp>
          <p:nvSpPr>
            <p:cNvPr id="40" name="object 13">
              <a:extLst>
                <a:ext uri="{FF2B5EF4-FFF2-40B4-BE49-F238E27FC236}">
                  <a16:creationId xmlns:a16="http://schemas.microsoft.com/office/drawing/2014/main" id="{3A34EFD5-2B1F-3361-B8DF-DF97FDC99634}"/>
                </a:ext>
              </a:extLst>
            </p:cNvPr>
            <p:cNvSpPr txBox="1"/>
            <p:nvPr/>
          </p:nvSpPr>
          <p:spPr>
            <a:xfrm>
              <a:off x="648420" y="1646172"/>
              <a:ext cx="4217192" cy="227948"/>
            </a:xfrm>
            <a:prstGeom prst="rect">
              <a:avLst/>
            </a:prstGeom>
          </p:spPr>
          <p:txBody>
            <a:bodyPr vert="horz" wrap="square" lIns="0" tIns="12383" rIns="0" bIns="0" rtlCol="0">
              <a:spAutoFit/>
            </a:bodyPr>
            <a:lstStyle/>
            <a:p>
              <a:pPr marL="9525">
                <a:spcBef>
                  <a:spcPts val="98"/>
                </a:spcBef>
              </a:pPr>
              <a:r>
                <a:rPr lang="zh-TW" altLang="en-US" sz="1400" b="1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核心</a:t>
              </a:r>
              <a:r>
                <a:rPr sz="1400" b="1" dirty="0" err="1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任務</a:t>
              </a:r>
              <a:r>
                <a:rPr sz="1400" b="1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：「</a:t>
              </a:r>
              <a:r>
                <a:rPr sz="1400" b="1" dirty="0" err="1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準確</a:t>
              </a:r>
              <a:r>
                <a:rPr sz="1400" b="1" dirty="0" err="1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且</a:t>
              </a:r>
              <a:r>
                <a:rPr sz="1400" b="1" dirty="0" err="1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快速地將</a:t>
              </a:r>
              <a:r>
                <a:rPr lang="zh-TW" altLang="en-US" sz="1400" b="1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公文</a:t>
              </a:r>
              <a:r>
                <a:rPr sz="1400" b="1" dirty="0" err="1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分派給對的</a:t>
              </a:r>
              <a:r>
                <a:rPr sz="1400" b="1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⼈</a:t>
              </a:r>
              <a:r>
                <a:rPr sz="1400" b="1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」</a:t>
              </a:r>
            </a:p>
          </p:txBody>
        </p:sp>
      </p:grpSp>
      <p:grpSp>
        <p:nvGrpSpPr>
          <p:cNvPr id="74" name="群組 73">
            <a:extLst>
              <a:ext uri="{FF2B5EF4-FFF2-40B4-BE49-F238E27FC236}">
                <a16:creationId xmlns:a16="http://schemas.microsoft.com/office/drawing/2014/main" id="{E42BF7EA-B7B7-3279-FB31-6CCF162EA1AA}"/>
              </a:ext>
            </a:extLst>
          </p:cNvPr>
          <p:cNvGrpSpPr/>
          <p:nvPr/>
        </p:nvGrpSpPr>
        <p:grpSpPr>
          <a:xfrm>
            <a:off x="326887" y="2033529"/>
            <a:ext cx="8582088" cy="2950369"/>
            <a:chOff x="326887" y="2033529"/>
            <a:chExt cx="8582088" cy="2950369"/>
          </a:xfrm>
        </p:grpSpPr>
        <p:sp>
          <p:nvSpPr>
            <p:cNvPr id="38" name="object 11">
              <a:extLst>
                <a:ext uri="{FF2B5EF4-FFF2-40B4-BE49-F238E27FC236}">
                  <a16:creationId xmlns:a16="http://schemas.microsoft.com/office/drawing/2014/main" id="{2525D645-F05F-038B-339F-9C9FDE449EE6}"/>
                </a:ext>
              </a:extLst>
            </p:cNvPr>
            <p:cNvSpPr/>
            <p:nvPr/>
          </p:nvSpPr>
          <p:spPr>
            <a:xfrm>
              <a:off x="326887" y="2033529"/>
              <a:ext cx="4200525" cy="2950369"/>
            </a:xfrm>
            <a:custGeom>
              <a:avLst/>
              <a:gdLst/>
              <a:ahLst/>
              <a:cxnLst/>
              <a:rect l="l" t="t" r="r" b="b"/>
              <a:pathLst>
                <a:path w="5600700" h="3933825">
                  <a:moveTo>
                    <a:pt x="5529502" y="3933824"/>
                  </a:moveTo>
                  <a:lnTo>
                    <a:pt x="71196" y="3933824"/>
                  </a:lnTo>
                  <a:lnTo>
                    <a:pt x="66241" y="3933336"/>
                  </a:lnTo>
                  <a:lnTo>
                    <a:pt x="29705" y="3918201"/>
                  </a:lnTo>
                  <a:lnTo>
                    <a:pt x="3885" y="3882162"/>
                  </a:lnTo>
                  <a:lnTo>
                    <a:pt x="0" y="3862627"/>
                  </a:lnTo>
                  <a:lnTo>
                    <a:pt x="0" y="3857624"/>
                  </a:lnTo>
                  <a:lnTo>
                    <a:pt x="0" y="71196"/>
                  </a:lnTo>
                  <a:lnTo>
                    <a:pt x="15621" y="29705"/>
                  </a:lnTo>
                  <a:lnTo>
                    <a:pt x="51661" y="3885"/>
                  </a:lnTo>
                  <a:lnTo>
                    <a:pt x="71196" y="0"/>
                  </a:lnTo>
                  <a:lnTo>
                    <a:pt x="5529502" y="0"/>
                  </a:lnTo>
                  <a:lnTo>
                    <a:pt x="5570993" y="15621"/>
                  </a:lnTo>
                  <a:lnTo>
                    <a:pt x="5596812" y="51661"/>
                  </a:lnTo>
                  <a:lnTo>
                    <a:pt x="5600699" y="71196"/>
                  </a:lnTo>
                  <a:lnTo>
                    <a:pt x="5600699" y="3862627"/>
                  </a:lnTo>
                  <a:lnTo>
                    <a:pt x="5585076" y="3904118"/>
                  </a:lnTo>
                  <a:lnTo>
                    <a:pt x="5549037" y="3929937"/>
                  </a:lnTo>
                  <a:lnTo>
                    <a:pt x="5534457" y="3933336"/>
                  </a:lnTo>
                  <a:lnTo>
                    <a:pt x="5529502" y="3933824"/>
                  </a:lnTo>
                  <a:close/>
                </a:path>
              </a:pathLst>
            </a:custGeom>
            <a:solidFill>
              <a:srgbClr val="EFF5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39" name="object 12">
              <a:extLst>
                <a:ext uri="{FF2B5EF4-FFF2-40B4-BE49-F238E27FC236}">
                  <a16:creationId xmlns:a16="http://schemas.microsoft.com/office/drawing/2014/main" id="{06EF1A40-EA59-1B88-4065-53DF6C8240F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6403" y="2268298"/>
              <a:ext cx="214312" cy="257174"/>
            </a:xfrm>
            <a:prstGeom prst="rect">
              <a:avLst/>
            </a:prstGeom>
          </p:spPr>
        </p:pic>
        <p:sp>
          <p:nvSpPr>
            <p:cNvPr id="41" name="object 14">
              <a:extLst>
                <a:ext uri="{FF2B5EF4-FFF2-40B4-BE49-F238E27FC236}">
                  <a16:creationId xmlns:a16="http://schemas.microsoft.com/office/drawing/2014/main" id="{3E7F117C-85B8-3B7C-457F-5FFBF7AC1BD6}"/>
                </a:ext>
              </a:extLst>
            </p:cNvPr>
            <p:cNvSpPr txBox="1"/>
            <p:nvPr/>
          </p:nvSpPr>
          <p:spPr>
            <a:xfrm>
              <a:off x="791295" y="2210299"/>
              <a:ext cx="704850" cy="252954"/>
            </a:xfrm>
            <a:prstGeom prst="rect">
              <a:avLst/>
            </a:prstGeom>
          </p:spPr>
          <p:txBody>
            <a:bodyPr vert="horz" wrap="square" lIns="0" tIns="10478" rIns="0" bIns="0" rtlCol="0">
              <a:spAutoFit/>
            </a:bodyPr>
            <a:lstStyle/>
            <a:p>
              <a:pPr marL="9525">
                <a:spcBef>
                  <a:spcPts val="83"/>
                </a:spcBef>
              </a:pPr>
              <a:r>
                <a:rPr lang="zh-TW" altLang="en-US" sz="1575" b="1" spc="-236" dirty="0">
                  <a:solidFill>
                    <a:srgbClr val="2562EB"/>
                  </a:solidFill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來文</a:t>
              </a:r>
              <a:r>
                <a:rPr sz="1575" b="1" spc="-255" dirty="0" err="1">
                  <a:solidFill>
                    <a:srgbClr val="2562EB"/>
                  </a:solidFill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處理</a:t>
              </a:r>
              <a:endParaRPr sz="1575" b="1" dirty="0">
                <a:latin typeface="Kaiti SC" panose="02010600040101010101" pitchFamily="2" charset="-122"/>
                <a:ea typeface="Kaiti SC" panose="02010600040101010101" pitchFamily="2" charset="-122"/>
                <a:cs typeface="SimSun"/>
              </a:endParaRPr>
            </a:p>
          </p:txBody>
        </p:sp>
        <p:sp>
          <p:nvSpPr>
            <p:cNvPr id="42" name="object 15">
              <a:extLst>
                <a:ext uri="{FF2B5EF4-FFF2-40B4-BE49-F238E27FC236}">
                  <a16:creationId xmlns:a16="http://schemas.microsoft.com/office/drawing/2014/main" id="{13BD30C3-9373-5718-AA90-5E374EB05DC4}"/>
                </a:ext>
              </a:extLst>
            </p:cNvPr>
            <p:cNvSpPr txBox="1"/>
            <p:nvPr/>
          </p:nvSpPr>
          <p:spPr>
            <a:xfrm>
              <a:off x="791295" y="2566911"/>
              <a:ext cx="2393950" cy="194765"/>
            </a:xfrm>
            <a:prstGeom prst="rect">
              <a:avLst/>
            </a:prstGeom>
          </p:spPr>
          <p:txBody>
            <a:bodyPr vert="horz" wrap="square" lIns="0" tIns="10001" rIns="0" bIns="0" rtlCol="0">
              <a:spAutoFit/>
            </a:bodyPr>
            <a:lstStyle/>
            <a:p>
              <a:pPr marL="9525">
                <a:spcBef>
                  <a:spcPts val="79"/>
                </a:spcBef>
              </a:pPr>
              <a:r>
                <a:rPr lang="zh-TW" altLang="en-US" sz="1200" spc="-127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其他單位或是校總收文送來的公文</a:t>
              </a:r>
              <a:r>
                <a:rPr sz="1200" spc="-38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。</a:t>
              </a:r>
              <a:endParaRPr sz="1200" dirty="0">
                <a:latin typeface="Kaiti SC" panose="02010600040101010101" pitchFamily="2" charset="-122"/>
                <a:ea typeface="Kaiti SC" panose="02010600040101010101" pitchFamily="2" charset="-122"/>
                <a:cs typeface="SimSun"/>
              </a:endParaRPr>
            </a:p>
          </p:txBody>
        </p:sp>
        <p:grpSp>
          <p:nvGrpSpPr>
            <p:cNvPr id="43" name="object 16">
              <a:extLst>
                <a:ext uri="{FF2B5EF4-FFF2-40B4-BE49-F238E27FC236}">
                  <a16:creationId xmlns:a16="http://schemas.microsoft.com/office/drawing/2014/main" id="{93305226-ED7B-B774-2F8C-E1C37A10F238}"/>
                </a:ext>
              </a:extLst>
            </p:cNvPr>
            <p:cNvGrpSpPr/>
            <p:nvPr/>
          </p:nvGrpSpPr>
          <p:grpSpPr>
            <a:xfrm>
              <a:off x="4708450" y="2092152"/>
              <a:ext cx="4200525" cy="2145822"/>
              <a:chOff x="6210298" y="1981200"/>
              <a:chExt cx="5600700" cy="2861096"/>
            </a:xfrm>
          </p:grpSpPr>
          <p:sp>
            <p:nvSpPr>
              <p:cNvPr id="44" name="object 17">
                <a:extLst>
                  <a:ext uri="{FF2B5EF4-FFF2-40B4-BE49-F238E27FC236}">
                    <a16:creationId xmlns:a16="http://schemas.microsoft.com/office/drawing/2014/main" id="{DF103D3D-AC40-7EBB-B1B4-D5A6406A9E9B}"/>
                  </a:ext>
                </a:extLst>
              </p:cNvPr>
              <p:cNvSpPr/>
              <p:nvPr/>
            </p:nvSpPr>
            <p:spPr>
              <a:xfrm>
                <a:off x="6210298" y="1981200"/>
                <a:ext cx="5600700" cy="2861096"/>
              </a:xfrm>
              <a:custGeom>
                <a:avLst/>
                <a:gdLst/>
                <a:ahLst/>
                <a:cxnLst/>
                <a:rect l="l" t="t" r="r" b="b"/>
                <a:pathLst>
                  <a:path w="5600700" h="3933825">
                    <a:moveTo>
                      <a:pt x="5529503" y="3933824"/>
                    </a:moveTo>
                    <a:lnTo>
                      <a:pt x="71196" y="3933824"/>
                    </a:lnTo>
                    <a:lnTo>
                      <a:pt x="66241" y="3933336"/>
                    </a:lnTo>
                    <a:lnTo>
                      <a:pt x="29705" y="3918201"/>
                    </a:lnTo>
                    <a:lnTo>
                      <a:pt x="3885" y="3882162"/>
                    </a:lnTo>
                    <a:lnTo>
                      <a:pt x="0" y="3862627"/>
                    </a:lnTo>
                    <a:lnTo>
                      <a:pt x="0" y="3857624"/>
                    </a:lnTo>
                    <a:lnTo>
                      <a:pt x="0" y="71196"/>
                    </a:lnTo>
                    <a:lnTo>
                      <a:pt x="15621" y="29705"/>
                    </a:lnTo>
                    <a:lnTo>
                      <a:pt x="51661" y="3885"/>
                    </a:lnTo>
                    <a:lnTo>
                      <a:pt x="71196" y="0"/>
                    </a:lnTo>
                    <a:lnTo>
                      <a:pt x="5529503" y="0"/>
                    </a:lnTo>
                    <a:lnTo>
                      <a:pt x="5570994" y="15621"/>
                    </a:lnTo>
                    <a:lnTo>
                      <a:pt x="5596814" y="51661"/>
                    </a:lnTo>
                    <a:lnTo>
                      <a:pt x="5600700" y="71196"/>
                    </a:lnTo>
                    <a:lnTo>
                      <a:pt x="5600700" y="3862627"/>
                    </a:lnTo>
                    <a:lnTo>
                      <a:pt x="5585077" y="3904118"/>
                    </a:lnTo>
                    <a:lnTo>
                      <a:pt x="5549038" y="3929937"/>
                    </a:lnTo>
                    <a:lnTo>
                      <a:pt x="5534458" y="3933336"/>
                    </a:lnTo>
                    <a:lnTo>
                      <a:pt x="5529503" y="3933824"/>
                    </a:lnTo>
                    <a:close/>
                  </a:path>
                </a:pathLst>
              </a:custGeom>
              <a:solidFill>
                <a:srgbClr val="F0FDF4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pic>
            <p:nvPicPr>
              <p:cNvPr id="45" name="object 18">
                <a:extLst>
                  <a:ext uri="{FF2B5EF4-FFF2-40B4-BE49-F238E27FC236}">
                    <a16:creationId xmlns:a16="http://schemas.microsoft.com/office/drawing/2014/main" id="{48CE9B7A-78AC-F22B-0346-FDFDC83BACAB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400799" y="2171699"/>
                <a:ext cx="361949" cy="342899"/>
              </a:xfrm>
              <a:prstGeom prst="rect">
                <a:avLst/>
              </a:prstGeom>
            </p:spPr>
          </p:pic>
        </p:grpSp>
        <p:sp>
          <p:nvSpPr>
            <p:cNvPr id="46" name="object 19">
              <a:extLst>
                <a:ext uri="{FF2B5EF4-FFF2-40B4-BE49-F238E27FC236}">
                  <a16:creationId xmlns:a16="http://schemas.microsoft.com/office/drawing/2014/main" id="{5AFFCC59-CF29-9D21-1C7A-1FDAC813B0DD}"/>
                </a:ext>
              </a:extLst>
            </p:cNvPr>
            <p:cNvSpPr txBox="1"/>
            <p:nvPr/>
          </p:nvSpPr>
          <p:spPr>
            <a:xfrm>
              <a:off x="5220420" y="2210299"/>
              <a:ext cx="876300" cy="252954"/>
            </a:xfrm>
            <a:prstGeom prst="rect">
              <a:avLst/>
            </a:prstGeom>
          </p:spPr>
          <p:txBody>
            <a:bodyPr vert="horz" wrap="square" lIns="0" tIns="10478" rIns="0" bIns="0" rtlCol="0">
              <a:spAutoFit/>
            </a:bodyPr>
            <a:lstStyle/>
            <a:p>
              <a:pPr marL="9525">
                <a:spcBef>
                  <a:spcPts val="83"/>
                </a:spcBef>
              </a:pPr>
              <a:r>
                <a:rPr sz="1575" b="1" spc="-244" dirty="0">
                  <a:solidFill>
                    <a:srgbClr val="16A24A"/>
                  </a:solidFill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會辦件處理</a:t>
              </a:r>
              <a:endParaRPr sz="1575" b="1" dirty="0">
                <a:latin typeface="Kaiti SC" panose="02010600040101010101" pitchFamily="2" charset="-122"/>
                <a:ea typeface="Kaiti SC" panose="02010600040101010101" pitchFamily="2" charset="-122"/>
                <a:cs typeface="SimSun"/>
              </a:endParaRPr>
            </a:p>
          </p:txBody>
        </p:sp>
        <p:sp>
          <p:nvSpPr>
            <p:cNvPr id="47" name="object 20">
              <a:extLst>
                <a:ext uri="{FF2B5EF4-FFF2-40B4-BE49-F238E27FC236}">
                  <a16:creationId xmlns:a16="http://schemas.microsoft.com/office/drawing/2014/main" id="{FDAF86DD-F604-852B-4331-2BDDEE56380A}"/>
                </a:ext>
              </a:extLst>
            </p:cNvPr>
            <p:cNvSpPr txBox="1"/>
            <p:nvPr/>
          </p:nvSpPr>
          <p:spPr>
            <a:xfrm>
              <a:off x="5094188" y="2552087"/>
              <a:ext cx="2190750" cy="165975"/>
            </a:xfrm>
            <a:prstGeom prst="rect">
              <a:avLst/>
            </a:prstGeom>
          </p:spPr>
          <p:txBody>
            <a:bodyPr vert="horz" wrap="square" lIns="0" tIns="10001" rIns="0" bIns="0" rtlCol="0">
              <a:spAutoFit/>
            </a:bodyPr>
            <a:lstStyle/>
            <a:p>
              <a:pPr marL="9525">
                <a:spcBef>
                  <a:spcPts val="79"/>
                </a:spcBef>
              </a:pPr>
              <a:r>
                <a:rPr sz="1013" spc="-127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校內其</a:t>
              </a:r>
              <a:r>
                <a:rPr sz="1013" spc="-127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他</a:t>
              </a:r>
              <a:r>
                <a:rPr sz="1013" spc="-127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單位承辦</a:t>
              </a:r>
              <a:r>
                <a:rPr sz="1013" spc="-127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⼈</a:t>
              </a:r>
              <a:r>
                <a:rPr sz="1013" spc="-127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送來徵詢意</a:t>
              </a:r>
              <a:r>
                <a:rPr sz="1013" spc="-127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⾒</a:t>
              </a:r>
              <a:r>
                <a:rPr sz="1013" spc="-127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的公</a:t>
              </a:r>
              <a:r>
                <a:rPr sz="1013" spc="-127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⽂</a:t>
              </a:r>
              <a:r>
                <a:rPr sz="1013" spc="-38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。</a:t>
              </a:r>
              <a:endParaRPr sz="1013" dirty="0">
                <a:latin typeface="Kaiti SC" panose="02010600040101010101" pitchFamily="2" charset="-122"/>
                <a:ea typeface="Kaiti SC" panose="02010600040101010101" pitchFamily="2" charset="-122"/>
                <a:cs typeface="SimSun"/>
              </a:endParaRPr>
            </a:p>
          </p:txBody>
        </p:sp>
        <p:sp>
          <p:nvSpPr>
            <p:cNvPr id="48" name="object 34">
              <a:extLst>
                <a:ext uri="{FF2B5EF4-FFF2-40B4-BE49-F238E27FC236}">
                  <a16:creationId xmlns:a16="http://schemas.microsoft.com/office/drawing/2014/main" id="{88163BCB-6283-193E-39E3-0A2F78AD3EC0}"/>
                </a:ext>
              </a:extLst>
            </p:cNvPr>
            <p:cNvSpPr txBox="1"/>
            <p:nvPr/>
          </p:nvSpPr>
          <p:spPr>
            <a:xfrm>
              <a:off x="693662" y="3636538"/>
              <a:ext cx="1997622" cy="430150"/>
            </a:xfrm>
            <a:prstGeom prst="rect">
              <a:avLst/>
            </a:prstGeom>
          </p:spPr>
          <p:txBody>
            <a:bodyPr vert="horz" wrap="square" lIns="0" tIns="10001" rIns="0" bIns="0" rtlCol="0">
              <a:spAutoFit/>
            </a:bodyPr>
            <a:lstStyle/>
            <a:p>
              <a:pPr marL="9525">
                <a:spcBef>
                  <a:spcPts val="79"/>
                </a:spcBef>
              </a:pPr>
              <a:r>
                <a:rPr sz="1050" spc="-158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路徑</a:t>
              </a:r>
              <a:r>
                <a:rPr sz="1050" spc="-158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⼆</a:t>
              </a:r>
              <a:r>
                <a:rPr sz="1050" spc="-158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（</a:t>
              </a:r>
              <a:r>
                <a:rPr sz="1050" spc="-158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⾮</a:t>
              </a:r>
              <a:r>
                <a:rPr sz="1050" spc="-158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本單位業務</a:t>
              </a:r>
              <a:r>
                <a:rPr sz="1050" spc="-668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）</a:t>
              </a:r>
              <a:r>
                <a:rPr sz="1050" spc="-135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：</a:t>
              </a:r>
              <a:endParaRPr sz="1050" dirty="0">
                <a:latin typeface="Kaiti SC" panose="02010600040101010101" pitchFamily="2" charset="-122"/>
                <a:ea typeface="Kaiti SC" panose="02010600040101010101" pitchFamily="2" charset="-122"/>
                <a:cs typeface="SimSun"/>
              </a:endParaRPr>
            </a:p>
            <a:p>
              <a:pPr marL="94773">
                <a:spcBef>
                  <a:spcPts val="803"/>
                </a:spcBef>
                <a:tabLst>
                  <a:tab pos="994886" algn="l"/>
                </a:tabLst>
              </a:pPr>
              <a:r>
                <a:rPr sz="1013" spc="-127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申請重</a:t>
              </a:r>
              <a:r>
                <a:rPr sz="1013" spc="-38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分</a:t>
              </a:r>
              <a:r>
                <a:rPr sz="1013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	</a:t>
              </a:r>
              <a:r>
                <a:rPr sz="1013" spc="-127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退回總</a:t>
              </a:r>
              <a:r>
                <a:rPr sz="1013" spc="-127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收</a:t>
              </a:r>
              <a:r>
                <a:rPr sz="1013" spc="-38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⽂</a:t>
              </a:r>
              <a:endParaRPr sz="1013" dirty="0">
                <a:latin typeface="Kaiti SC" panose="02010600040101010101" pitchFamily="2" charset="-122"/>
                <a:ea typeface="Kaiti SC" panose="02010600040101010101" pitchFamily="2" charset="-122"/>
                <a:cs typeface="Microsoft JhengHei"/>
              </a:endParaRPr>
            </a:p>
          </p:txBody>
        </p:sp>
        <p:grpSp>
          <p:nvGrpSpPr>
            <p:cNvPr id="49" name="object 35">
              <a:extLst>
                <a:ext uri="{FF2B5EF4-FFF2-40B4-BE49-F238E27FC236}">
                  <a16:creationId xmlns:a16="http://schemas.microsoft.com/office/drawing/2014/main" id="{46B6C66E-7FCA-1CB4-8598-FAA9EEDD10FA}"/>
                </a:ext>
              </a:extLst>
            </p:cNvPr>
            <p:cNvGrpSpPr/>
            <p:nvPr/>
          </p:nvGrpSpPr>
          <p:grpSpPr>
            <a:xfrm>
              <a:off x="479350" y="4228132"/>
              <a:ext cx="3914775" cy="600075"/>
              <a:chOff x="571499" y="4829174"/>
              <a:chExt cx="5219700" cy="800100"/>
            </a:xfrm>
          </p:grpSpPr>
          <p:sp>
            <p:nvSpPr>
              <p:cNvPr id="50" name="object 36">
                <a:extLst>
                  <a:ext uri="{FF2B5EF4-FFF2-40B4-BE49-F238E27FC236}">
                    <a16:creationId xmlns:a16="http://schemas.microsoft.com/office/drawing/2014/main" id="{9B18D8C6-5430-8CFC-0D57-124185C57E63}"/>
                  </a:ext>
                </a:extLst>
              </p:cNvPr>
              <p:cNvSpPr/>
              <p:nvPr/>
            </p:nvSpPr>
            <p:spPr>
              <a:xfrm>
                <a:off x="571499" y="4829174"/>
                <a:ext cx="5219700" cy="800100"/>
              </a:xfrm>
              <a:custGeom>
                <a:avLst/>
                <a:gdLst/>
                <a:ahLst/>
                <a:cxnLst/>
                <a:rect l="l" t="t" r="r" b="b"/>
                <a:pathLst>
                  <a:path w="5219700" h="800100">
                    <a:moveTo>
                      <a:pt x="5166302" y="800099"/>
                    </a:moveTo>
                    <a:lnTo>
                      <a:pt x="53397" y="800099"/>
                    </a:lnTo>
                    <a:lnTo>
                      <a:pt x="49681" y="799733"/>
                    </a:lnTo>
                    <a:lnTo>
                      <a:pt x="14085" y="780707"/>
                    </a:lnTo>
                    <a:lnTo>
                      <a:pt x="0" y="746702"/>
                    </a:lnTo>
                    <a:lnTo>
                      <a:pt x="0" y="742949"/>
                    </a:lnTo>
                    <a:lnTo>
                      <a:pt x="0" y="53397"/>
                    </a:lnTo>
                    <a:lnTo>
                      <a:pt x="19392" y="14085"/>
                    </a:lnTo>
                    <a:lnTo>
                      <a:pt x="53397" y="0"/>
                    </a:lnTo>
                    <a:lnTo>
                      <a:pt x="5166302" y="0"/>
                    </a:lnTo>
                    <a:lnTo>
                      <a:pt x="5205613" y="19392"/>
                    </a:lnTo>
                    <a:lnTo>
                      <a:pt x="5219699" y="53397"/>
                    </a:lnTo>
                    <a:lnTo>
                      <a:pt x="5219699" y="746702"/>
                    </a:lnTo>
                    <a:lnTo>
                      <a:pt x="5200306" y="786013"/>
                    </a:lnTo>
                    <a:lnTo>
                      <a:pt x="5170018" y="799733"/>
                    </a:lnTo>
                    <a:lnTo>
                      <a:pt x="5166302" y="800099"/>
                    </a:lnTo>
                    <a:close/>
                  </a:path>
                </a:pathLst>
              </a:custGeom>
              <a:solidFill>
                <a:srgbClr val="FFFFFF">
                  <a:alpha val="79998"/>
                </a:srgbClr>
              </a:solidFill>
            </p:spPr>
            <p:txBody>
              <a:bodyPr wrap="square" lIns="0" tIns="0" rIns="0" bIns="0" rtlCol="0"/>
              <a:lstStyle/>
              <a:p>
                <a:endParaRPr sz="1350">
                  <a:latin typeface="Kaiti SC" panose="02010600040101010101" pitchFamily="2" charset="-122"/>
                  <a:ea typeface="Kaiti SC" panose="02010600040101010101" pitchFamily="2" charset="-122"/>
                </a:endParaRPr>
              </a:p>
            </p:txBody>
          </p:sp>
          <p:sp>
            <p:nvSpPr>
              <p:cNvPr id="51" name="object 37">
                <a:extLst>
                  <a:ext uri="{FF2B5EF4-FFF2-40B4-BE49-F238E27FC236}">
                    <a16:creationId xmlns:a16="http://schemas.microsoft.com/office/drawing/2014/main" id="{72362DD2-533B-00DC-9D9C-A67C0DCA0881}"/>
                  </a:ext>
                </a:extLst>
              </p:cNvPr>
              <p:cNvSpPr/>
              <p:nvPr/>
            </p:nvSpPr>
            <p:spPr>
              <a:xfrm>
                <a:off x="952499" y="5229224"/>
                <a:ext cx="83820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838200" h="304800">
                    <a:moveTo>
                      <a:pt x="767003" y="304799"/>
                    </a:moveTo>
                    <a:lnTo>
                      <a:pt x="71196" y="304799"/>
                    </a:lnTo>
                    <a:lnTo>
                      <a:pt x="66241" y="304311"/>
                    </a:lnTo>
                    <a:lnTo>
                      <a:pt x="29705" y="289177"/>
                    </a:lnTo>
                    <a:lnTo>
                      <a:pt x="3885" y="253137"/>
                    </a:lnTo>
                    <a:lnTo>
                      <a:pt x="0" y="233602"/>
                    </a:lnTo>
                    <a:lnTo>
                      <a:pt x="0" y="228599"/>
                    </a:lnTo>
                    <a:lnTo>
                      <a:pt x="0" y="71196"/>
                    </a:lnTo>
                    <a:lnTo>
                      <a:pt x="15621" y="29705"/>
                    </a:lnTo>
                    <a:lnTo>
                      <a:pt x="51662" y="3885"/>
                    </a:lnTo>
                    <a:lnTo>
                      <a:pt x="71196" y="0"/>
                    </a:lnTo>
                    <a:lnTo>
                      <a:pt x="767003" y="0"/>
                    </a:lnTo>
                    <a:lnTo>
                      <a:pt x="808494" y="15621"/>
                    </a:lnTo>
                    <a:lnTo>
                      <a:pt x="834314" y="51661"/>
                    </a:lnTo>
                    <a:lnTo>
                      <a:pt x="838199" y="71196"/>
                    </a:lnTo>
                    <a:lnTo>
                      <a:pt x="838199" y="233602"/>
                    </a:lnTo>
                    <a:lnTo>
                      <a:pt x="822577" y="275094"/>
                    </a:lnTo>
                    <a:lnTo>
                      <a:pt x="786537" y="300913"/>
                    </a:lnTo>
                    <a:lnTo>
                      <a:pt x="771958" y="304311"/>
                    </a:lnTo>
                    <a:lnTo>
                      <a:pt x="767003" y="304799"/>
                    </a:lnTo>
                    <a:close/>
                  </a:path>
                </a:pathLst>
              </a:custGeom>
              <a:solidFill>
                <a:srgbClr val="F2E7FF"/>
              </a:solidFill>
            </p:spPr>
            <p:txBody>
              <a:bodyPr wrap="square" lIns="0" tIns="0" rIns="0" bIns="0" rtlCol="0"/>
              <a:lstStyle/>
              <a:p>
                <a:endParaRPr sz="1350">
                  <a:latin typeface="Kaiti SC" panose="02010600040101010101" pitchFamily="2" charset="-122"/>
                  <a:ea typeface="Kaiti SC" panose="02010600040101010101" pitchFamily="2" charset="-122"/>
                </a:endParaRPr>
              </a:p>
            </p:txBody>
          </p:sp>
          <p:pic>
            <p:nvPicPr>
              <p:cNvPr id="52" name="object 38">
                <a:extLst>
                  <a:ext uri="{FF2B5EF4-FFF2-40B4-BE49-F238E27FC236}">
                    <a16:creationId xmlns:a16="http://schemas.microsoft.com/office/drawing/2014/main" id="{84B59481-32F7-6E39-4602-5D29BB61D338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904999" y="5324474"/>
                <a:ext cx="133349" cy="114299"/>
              </a:xfrm>
              <a:prstGeom prst="rect">
                <a:avLst/>
              </a:prstGeom>
            </p:spPr>
          </p:pic>
          <p:sp>
            <p:nvSpPr>
              <p:cNvPr id="53" name="object 39">
                <a:extLst>
                  <a:ext uri="{FF2B5EF4-FFF2-40B4-BE49-F238E27FC236}">
                    <a16:creationId xmlns:a16="http://schemas.microsoft.com/office/drawing/2014/main" id="{37D5480E-0DF2-0BAE-500E-8EA7C920BE26}"/>
                  </a:ext>
                </a:extLst>
              </p:cNvPr>
              <p:cNvSpPr/>
              <p:nvPr/>
            </p:nvSpPr>
            <p:spPr>
              <a:xfrm>
                <a:off x="2152649" y="5229224"/>
                <a:ext cx="114300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1143000" h="304800">
                    <a:moveTo>
                      <a:pt x="1071803" y="304799"/>
                    </a:moveTo>
                    <a:lnTo>
                      <a:pt x="71196" y="304799"/>
                    </a:lnTo>
                    <a:lnTo>
                      <a:pt x="66241" y="304311"/>
                    </a:lnTo>
                    <a:lnTo>
                      <a:pt x="29705" y="289177"/>
                    </a:lnTo>
                    <a:lnTo>
                      <a:pt x="3885" y="253137"/>
                    </a:lnTo>
                    <a:lnTo>
                      <a:pt x="0" y="233602"/>
                    </a:lnTo>
                    <a:lnTo>
                      <a:pt x="0" y="228599"/>
                    </a:lnTo>
                    <a:lnTo>
                      <a:pt x="0" y="71196"/>
                    </a:lnTo>
                    <a:lnTo>
                      <a:pt x="15621" y="29705"/>
                    </a:lnTo>
                    <a:lnTo>
                      <a:pt x="51661" y="3885"/>
                    </a:lnTo>
                    <a:lnTo>
                      <a:pt x="71196" y="0"/>
                    </a:lnTo>
                    <a:lnTo>
                      <a:pt x="1071803" y="0"/>
                    </a:lnTo>
                    <a:lnTo>
                      <a:pt x="1113294" y="15621"/>
                    </a:lnTo>
                    <a:lnTo>
                      <a:pt x="1139113" y="51661"/>
                    </a:lnTo>
                    <a:lnTo>
                      <a:pt x="1142999" y="71196"/>
                    </a:lnTo>
                    <a:lnTo>
                      <a:pt x="1142999" y="233602"/>
                    </a:lnTo>
                    <a:lnTo>
                      <a:pt x="1127377" y="275094"/>
                    </a:lnTo>
                    <a:lnTo>
                      <a:pt x="1091337" y="300913"/>
                    </a:lnTo>
                    <a:lnTo>
                      <a:pt x="1076758" y="304311"/>
                    </a:lnTo>
                    <a:lnTo>
                      <a:pt x="1071803" y="304799"/>
                    </a:lnTo>
                    <a:close/>
                  </a:path>
                </a:pathLst>
              </a:custGeom>
              <a:solidFill>
                <a:srgbClr val="F2E7FF"/>
              </a:solidFill>
            </p:spPr>
            <p:txBody>
              <a:bodyPr wrap="square" lIns="0" tIns="0" rIns="0" bIns="0" rtlCol="0"/>
              <a:lstStyle/>
              <a:p>
                <a:endParaRPr sz="1350">
                  <a:latin typeface="Kaiti SC" panose="02010600040101010101" pitchFamily="2" charset="-122"/>
                  <a:ea typeface="Kaiti SC" panose="02010600040101010101" pitchFamily="2" charset="-122"/>
                </a:endParaRPr>
              </a:p>
            </p:txBody>
          </p:sp>
        </p:grpSp>
        <p:sp>
          <p:nvSpPr>
            <p:cNvPr id="54" name="object 40">
              <a:extLst>
                <a:ext uri="{FF2B5EF4-FFF2-40B4-BE49-F238E27FC236}">
                  <a16:creationId xmlns:a16="http://schemas.microsoft.com/office/drawing/2014/main" id="{36330536-733F-0927-3378-12260002FD52}"/>
                </a:ext>
              </a:extLst>
            </p:cNvPr>
            <p:cNvSpPr txBox="1"/>
            <p:nvPr/>
          </p:nvSpPr>
          <p:spPr>
            <a:xfrm>
              <a:off x="755576" y="4277528"/>
              <a:ext cx="1690688" cy="430150"/>
            </a:xfrm>
            <a:prstGeom prst="rect">
              <a:avLst/>
            </a:prstGeom>
          </p:spPr>
          <p:txBody>
            <a:bodyPr vert="horz" wrap="square" lIns="0" tIns="10001" rIns="0" bIns="0" rtlCol="0">
              <a:spAutoFit/>
            </a:bodyPr>
            <a:lstStyle/>
            <a:p>
              <a:pPr marL="9525">
                <a:spcBef>
                  <a:spcPts val="79"/>
                </a:spcBef>
              </a:pPr>
              <a:r>
                <a:rPr sz="1050" spc="-158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路徑</a:t>
              </a:r>
              <a:r>
                <a:rPr sz="1050" spc="-158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三</a:t>
              </a:r>
              <a:r>
                <a:rPr sz="1050" spc="-158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（</a:t>
              </a:r>
              <a:r>
                <a:rPr sz="1050" spc="-158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不</a:t>
              </a:r>
              <a:r>
                <a:rPr sz="1050" spc="-158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確定承辦</a:t>
              </a:r>
              <a:r>
                <a:rPr sz="1050" spc="-158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⼈</a:t>
              </a:r>
              <a:r>
                <a:rPr sz="1050" spc="-668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）</a:t>
              </a:r>
              <a:r>
                <a:rPr sz="1050" spc="-135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：</a:t>
              </a:r>
              <a:endParaRPr sz="1050" dirty="0">
                <a:latin typeface="Kaiti SC" panose="02010600040101010101" pitchFamily="2" charset="-122"/>
                <a:ea typeface="Kaiti SC" panose="02010600040101010101" pitchFamily="2" charset="-122"/>
                <a:cs typeface="SimSun"/>
              </a:endParaRPr>
            </a:p>
            <a:p>
              <a:pPr marL="94773">
                <a:spcBef>
                  <a:spcPts val="803"/>
                </a:spcBef>
                <a:tabLst>
                  <a:tab pos="994886" algn="l"/>
                </a:tabLst>
              </a:pPr>
              <a:r>
                <a:rPr sz="1013" spc="-127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分</a:t>
              </a:r>
              <a:r>
                <a:rPr sz="1013" spc="-127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⽂</a:t>
              </a:r>
              <a:r>
                <a:rPr sz="1013" spc="-127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請</a:t>
              </a:r>
              <a:r>
                <a:rPr sz="1013" spc="-38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⽰</a:t>
              </a:r>
              <a:r>
                <a:rPr sz="1013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	</a:t>
              </a:r>
              <a:r>
                <a:rPr sz="1013" spc="-127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送請主管裁</a:t>
              </a:r>
              <a:r>
                <a:rPr sz="1013" spc="-38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⽰</a:t>
              </a:r>
              <a:endParaRPr sz="1013" dirty="0">
                <a:latin typeface="Kaiti SC" panose="02010600040101010101" pitchFamily="2" charset="-122"/>
                <a:ea typeface="Kaiti SC" panose="02010600040101010101" pitchFamily="2" charset="-122"/>
                <a:cs typeface="Microsoft JhengHei"/>
              </a:endParaRPr>
            </a:p>
          </p:txBody>
        </p:sp>
        <p:grpSp>
          <p:nvGrpSpPr>
            <p:cNvPr id="55" name="object 41">
              <a:extLst>
                <a:ext uri="{FF2B5EF4-FFF2-40B4-BE49-F238E27FC236}">
                  <a16:creationId xmlns:a16="http://schemas.microsoft.com/office/drawing/2014/main" id="{D11A43C2-8F03-70BA-9B98-82E6D9158EAE}"/>
                </a:ext>
              </a:extLst>
            </p:cNvPr>
            <p:cNvGrpSpPr/>
            <p:nvPr/>
          </p:nvGrpSpPr>
          <p:grpSpPr>
            <a:xfrm>
              <a:off x="4851325" y="2885107"/>
              <a:ext cx="3914775" cy="600075"/>
              <a:chOff x="6400798" y="3038474"/>
              <a:chExt cx="5219700" cy="800100"/>
            </a:xfrm>
          </p:grpSpPr>
          <p:sp>
            <p:nvSpPr>
              <p:cNvPr id="56" name="object 42">
                <a:extLst>
                  <a:ext uri="{FF2B5EF4-FFF2-40B4-BE49-F238E27FC236}">
                    <a16:creationId xmlns:a16="http://schemas.microsoft.com/office/drawing/2014/main" id="{D6E0D5FD-68D2-9B8F-D30F-E46430C602CA}"/>
                  </a:ext>
                </a:extLst>
              </p:cNvPr>
              <p:cNvSpPr/>
              <p:nvPr/>
            </p:nvSpPr>
            <p:spPr>
              <a:xfrm>
                <a:off x="6400798" y="3038474"/>
                <a:ext cx="5219700" cy="800100"/>
              </a:xfrm>
              <a:custGeom>
                <a:avLst/>
                <a:gdLst/>
                <a:ahLst/>
                <a:cxnLst/>
                <a:rect l="l" t="t" r="r" b="b"/>
                <a:pathLst>
                  <a:path w="5219700" h="800100">
                    <a:moveTo>
                      <a:pt x="5166302" y="800099"/>
                    </a:moveTo>
                    <a:lnTo>
                      <a:pt x="53397" y="800099"/>
                    </a:lnTo>
                    <a:lnTo>
                      <a:pt x="49681" y="799733"/>
                    </a:lnTo>
                    <a:lnTo>
                      <a:pt x="14085" y="780706"/>
                    </a:lnTo>
                    <a:lnTo>
                      <a:pt x="0" y="746702"/>
                    </a:lnTo>
                    <a:lnTo>
                      <a:pt x="0" y="742949"/>
                    </a:lnTo>
                    <a:lnTo>
                      <a:pt x="0" y="53397"/>
                    </a:lnTo>
                    <a:lnTo>
                      <a:pt x="19392" y="14085"/>
                    </a:lnTo>
                    <a:lnTo>
                      <a:pt x="53397" y="0"/>
                    </a:lnTo>
                    <a:lnTo>
                      <a:pt x="5166302" y="0"/>
                    </a:lnTo>
                    <a:lnTo>
                      <a:pt x="5205614" y="19392"/>
                    </a:lnTo>
                    <a:lnTo>
                      <a:pt x="5219700" y="53397"/>
                    </a:lnTo>
                    <a:lnTo>
                      <a:pt x="5219700" y="746702"/>
                    </a:lnTo>
                    <a:lnTo>
                      <a:pt x="5200307" y="786013"/>
                    </a:lnTo>
                    <a:lnTo>
                      <a:pt x="5170018" y="799733"/>
                    </a:lnTo>
                    <a:lnTo>
                      <a:pt x="5166302" y="800099"/>
                    </a:lnTo>
                    <a:close/>
                  </a:path>
                </a:pathLst>
              </a:custGeom>
              <a:solidFill>
                <a:srgbClr val="FFFFFF">
                  <a:alpha val="79998"/>
                </a:srgbClr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57" name="object 43">
                <a:extLst>
                  <a:ext uri="{FF2B5EF4-FFF2-40B4-BE49-F238E27FC236}">
                    <a16:creationId xmlns:a16="http://schemas.microsoft.com/office/drawing/2014/main" id="{284E7A1E-2FEC-2546-E91C-F440C4CBD5AF}"/>
                  </a:ext>
                </a:extLst>
              </p:cNvPr>
              <p:cNvSpPr/>
              <p:nvPr/>
            </p:nvSpPr>
            <p:spPr>
              <a:xfrm>
                <a:off x="6781799" y="3438524"/>
                <a:ext cx="53340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04800">
                    <a:moveTo>
                      <a:pt x="462203" y="304799"/>
                    </a:moveTo>
                    <a:lnTo>
                      <a:pt x="71196" y="304799"/>
                    </a:lnTo>
                    <a:lnTo>
                      <a:pt x="66240" y="304311"/>
                    </a:lnTo>
                    <a:lnTo>
                      <a:pt x="29704" y="289177"/>
                    </a:lnTo>
                    <a:lnTo>
                      <a:pt x="3885" y="253137"/>
                    </a:lnTo>
                    <a:lnTo>
                      <a:pt x="0" y="233603"/>
                    </a:lnTo>
                    <a:lnTo>
                      <a:pt x="0" y="228599"/>
                    </a:lnTo>
                    <a:lnTo>
                      <a:pt x="0" y="71196"/>
                    </a:lnTo>
                    <a:lnTo>
                      <a:pt x="15621" y="29705"/>
                    </a:lnTo>
                    <a:lnTo>
                      <a:pt x="51661" y="3885"/>
                    </a:lnTo>
                    <a:lnTo>
                      <a:pt x="71196" y="0"/>
                    </a:lnTo>
                    <a:lnTo>
                      <a:pt x="462203" y="0"/>
                    </a:lnTo>
                    <a:lnTo>
                      <a:pt x="503693" y="15621"/>
                    </a:lnTo>
                    <a:lnTo>
                      <a:pt x="529512" y="51661"/>
                    </a:lnTo>
                    <a:lnTo>
                      <a:pt x="533399" y="71196"/>
                    </a:lnTo>
                    <a:lnTo>
                      <a:pt x="533399" y="233603"/>
                    </a:lnTo>
                    <a:lnTo>
                      <a:pt x="517777" y="275093"/>
                    </a:lnTo>
                    <a:lnTo>
                      <a:pt x="481737" y="300913"/>
                    </a:lnTo>
                    <a:lnTo>
                      <a:pt x="467158" y="304311"/>
                    </a:lnTo>
                    <a:lnTo>
                      <a:pt x="462203" y="304799"/>
                    </a:lnTo>
                    <a:close/>
                  </a:path>
                </a:pathLst>
              </a:custGeom>
              <a:solidFill>
                <a:srgbClr val="DBFBE7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pic>
            <p:nvPicPr>
              <p:cNvPr id="58" name="object 44">
                <a:extLst>
                  <a:ext uri="{FF2B5EF4-FFF2-40B4-BE49-F238E27FC236}">
                    <a16:creationId xmlns:a16="http://schemas.microsoft.com/office/drawing/2014/main" id="{3F5A2EA2-0370-B2C1-1AD0-80A7C84A3030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429499" y="3533774"/>
                <a:ext cx="133349" cy="114299"/>
              </a:xfrm>
              <a:prstGeom prst="rect">
                <a:avLst/>
              </a:prstGeom>
            </p:spPr>
          </p:pic>
          <p:sp>
            <p:nvSpPr>
              <p:cNvPr id="59" name="object 45">
                <a:extLst>
                  <a:ext uri="{FF2B5EF4-FFF2-40B4-BE49-F238E27FC236}">
                    <a16:creationId xmlns:a16="http://schemas.microsoft.com/office/drawing/2014/main" id="{68FFA7BC-E062-43D6-B72B-4BCE787602B2}"/>
                  </a:ext>
                </a:extLst>
              </p:cNvPr>
              <p:cNvSpPr/>
              <p:nvPr/>
            </p:nvSpPr>
            <p:spPr>
              <a:xfrm>
                <a:off x="7677148" y="3438524"/>
                <a:ext cx="114300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1143000" h="304800">
                    <a:moveTo>
                      <a:pt x="1071803" y="304799"/>
                    </a:moveTo>
                    <a:lnTo>
                      <a:pt x="71196" y="304799"/>
                    </a:lnTo>
                    <a:lnTo>
                      <a:pt x="66241" y="304311"/>
                    </a:lnTo>
                    <a:lnTo>
                      <a:pt x="29704" y="289177"/>
                    </a:lnTo>
                    <a:lnTo>
                      <a:pt x="3884" y="253137"/>
                    </a:lnTo>
                    <a:lnTo>
                      <a:pt x="0" y="233603"/>
                    </a:lnTo>
                    <a:lnTo>
                      <a:pt x="0" y="228599"/>
                    </a:lnTo>
                    <a:lnTo>
                      <a:pt x="0" y="71196"/>
                    </a:lnTo>
                    <a:lnTo>
                      <a:pt x="15620" y="29705"/>
                    </a:lnTo>
                    <a:lnTo>
                      <a:pt x="51661" y="3885"/>
                    </a:lnTo>
                    <a:lnTo>
                      <a:pt x="71196" y="0"/>
                    </a:lnTo>
                    <a:lnTo>
                      <a:pt x="1071803" y="0"/>
                    </a:lnTo>
                    <a:lnTo>
                      <a:pt x="1113294" y="15621"/>
                    </a:lnTo>
                    <a:lnTo>
                      <a:pt x="1139114" y="51661"/>
                    </a:lnTo>
                    <a:lnTo>
                      <a:pt x="1143000" y="71196"/>
                    </a:lnTo>
                    <a:lnTo>
                      <a:pt x="1143000" y="233603"/>
                    </a:lnTo>
                    <a:lnTo>
                      <a:pt x="1127377" y="275093"/>
                    </a:lnTo>
                    <a:lnTo>
                      <a:pt x="1091337" y="300913"/>
                    </a:lnTo>
                    <a:lnTo>
                      <a:pt x="1076758" y="304311"/>
                    </a:lnTo>
                    <a:lnTo>
                      <a:pt x="1071803" y="304799"/>
                    </a:lnTo>
                    <a:close/>
                  </a:path>
                </a:pathLst>
              </a:custGeom>
              <a:solidFill>
                <a:srgbClr val="DBFBE7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sp>
          <p:nvSpPr>
            <p:cNvPr id="60" name="object 46">
              <a:extLst>
                <a:ext uri="{FF2B5EF4-FFF2-40B4-BE49-F238E27FC236}">
                  <a16:creationId xmlns:a16="http://schemas.microsoft.com/office/drawing/2014/main" id="{1FE0BF4A-F873-699A-101C-B135BF8428D2}"/>
                </a:ext>
              </a:extLst>
            </p:cNvPr>
            <p:cNvSpPr txBox="1"/>
            <p:nvPr/>
          </p:nvSpPr>
          <p:spPr>
            <a:xfrm>
              <a:off x="5127551" y="2934504"/>
              <a:ext cx="1462088" cy="430150"/>
            </a:xfrm>
            <a:prstGeom prst="rect">
              <a:avLst/>
            </a:prstGeom>
          </p:spPr>
          <p:txBody>
            <a:bodyPr vert="horz" wrap="square" lIns="0" tIns="10001" rIns="0" bIns="0" rtlCol="0">
              <a:spAutoFit/>
            </a:bodyPr>
            <a:lstStyle/>
            <a:p>
              <a:pPr marL="9525">
                <a:spcBef>
                  <a:spcPts val="79"/>
                </a:spcBef>
              </a:pPr>
              <a:r>
                <a:rPr sz="1050" spc="-158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路徑</a:t>
              </a:r>
              <a:r>
                <a:rPr sz="1050" spc="-158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⼀</a:t>
              </a:r>
              <a:r>
                <a:rPr sz="1050" spc="-158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（正常</a:t>
              </a:r>
              <a:r>
                <a:rPr sz="1050" spc="-668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）</a:t>
              </a:r>
              <a:r>
                <a:rPr sz="1050" spc="-135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：</a:t>
              </a:r>
              <a:endParaRPr sz="1050">
                <a:latin typeface="Kaiti SC" panose="02010600040101010101" pitchFamily="2" charset="-122"/>
                <a:ea typeface="Kaiti SC" panose="02010600040101010101" pitchFamily="2" charset="-122"/>
                <a:cs typeface="SimSun"/>
              </a:endParaRPr>
            </a:p>
            <a:p>
              <a:pPr marL="94773">
                <a:spcBef>
                  <a:spcPts val="803"/>
                </a:spcBef>
                <a:tabLst>
                  <a:tab pos="766286" algn="l"/>
                </a:tabLst>
              </a:pPr>
              <a:r>
                <a:rPr sz="1013" spc="-127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簽</a:t>
              </a:r>
              <a:r>
                <a:rPr sz="1013" spc="-38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收</a:t>
              </a:r>
              <a:r>
                <a:rPr sz="1013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	</a:t>
              </a:r>
              <a:r>
                <a:rPr sz="1013" spc="-127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分</a:t>
              </a:r>
              <a:r>
                <a:rPr sz="1013" spc="-127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⽂</a:t>
              </a:r>
              <a:r>
                <a:rPr sz="1013" spc="-127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給承辦</a:t>
              </a:r>
              <a:r>
                <a:rPr sz="1013" spc="-38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⼈</a:t>
              </a:r>
              <a:endParaRPr sz="1013">
                <a:latin typeface="Kaiti SC" panose="02010600040101010101" pitchFamily="2" charset="-122"/>
                <a:ea typeface="Kaiti SC" panose="02010600040101010101" pitchFamily="2" charset="-122"/>
                <a:cs typeface="Microsoft JhengHei"/>
              </a:endParaRPr>
            </a:p>
          </p:txBody>
        </p:sp>
        <p:grpSp>
          <p:nvGrpSpPr>
            <p:cNvPr id="61" name="object 47">
              <a:extLst>
                <a:ext uri="{FF2B5EF4-FFF2-40B4-BE49-F238E27FC236}">
                  <a16:creationId xmlns:a16="http://schemas.microsoft.com/office/drawing/2014/main" id="{737C5A70-2B10-DE33-4C38-96F17478B6F6}"/>
                </a:ext>
              </a:extLst>
            </p:cNvPr>
            <p:cNvGrpSpPr/>
            <p:nvPr/>
          </p:nvGrpSpPr>
          <p:grpSpPr>
            <a:xfrm>
              <a:off x="4818049" y="3580748"/>
              <a:ext cx="3900489" cy="657225"/>
              <a:chOff x="6360333" y="3995383"/>
              <a:chExt cx="5200651" cy="876300"/>
            </a:xfrm>
          </p:grpSpPr>
          <p:sp>
            <p:nvSpPr>
              <p:cNvPr id="62" name="object 48">
                <a:extLst>
                  <a:ext uri="{FF2B5EF4-FFF2-40B4-BE49-F238E27FC236}">
                    <a16:creationId xmlns:a16="http://schemas.microsoft.com/office/drawing/2014/main" id="{E567B608-F4FB-49B0-1696-0F51EE1C357B}"/>
                  </a:ext>
                </a:extLst>
              </p:cNvPr>
              <p:cNvSpPr/>
              <p:nvPr/>
            </p:nvSpPr>
            <p:spPr>
              <a:xfrm>
                <a:off x="6360333" y="3995383"/>
                <a:ext cx="5200651" cy="876300"/>
              </a:xfrm>
              <a:custGeom>
                <a:avLst/>
                <a:gdLst/>
                <a:ahLst/>
                <a:cxnLst/>
                <a:rect l="l" t="t" r="r" b="b"/>
                <a:pathLst>
                  <a:path w="5200650" h="876300">
                    <a:moveTo>
                      <a:pt x="5147252" y="876299"/>
                    </a:moveTo>
                    <a:lnTo>
                      <a:pt x="33047" y="876299"/>
                    </a:lnTo>
                    <a:lnTo>
                      <a:pt x="28187" y="874849"/>
                    </a:lnTo>
                    <a:lnTo>
                      <a:pt x="966" y="834018"/>
                    </a:lnTo>
                    <a:lnTo>
                      <a:pt x="0" y="826728"/>
                    </a:lnTo>
                    <a:lnTo>
                      <a:pt x="0" y="819149"/>
                    </a:lnTo>
                    <a:lnTo>
                      <a:pt x="0" y="49571"/>
                    </a:lnTo>
                    <a:lnTo>
                      <a:pt x="14731" y="11379"/>
                    </a:lnTo>
                    <a:lnTo>
                      <a:pt x="33047" y="0"/>
                    </a:lnTo>
                    <a:lnTo>
                      <a:pt x="5147252" y="0"/>
                    </a:lnTo>
                    <a:lnTo>
                      <a:pt x="5186564" y="19391"/>
                    </a:lnTo>
                    <a:lnTo>
                      <a:pt x="5200650" y="53397"/>
                    </a:lnTo>
                    <a:lnTo>
                      <a:pt x="5200650" y="822902"/>
                    </a:lnTo>
                    <a:lnTo>
                      <a:pt x="5181257" y="862214"/>
                    </a:lnTo>
                    <a:lnTo>
                      <a:pt x="5150968" y="875933"/>
                    </a:lnTo>
                    <a:lnTo>
                      <a:pt x="5147252" y="876299"/>
                    </a:lnTo>
                    <a:close/>
                  </a:path>
                </a:pathLst>
              </a:custGeom>
              <a:solidFill>
                <a:srgbClr val="FFFFFF">
                  <a:alpha val="79998"/>
                </a:srgbClr>
              </a:solidFill>
              <a:ln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endParaRPr sz="1350" dirty="0"/>
              </a:p>
            </p:txBody>
          </p:sp>
          <p:sp>
            <p:nvSpPr>
              <p:cNvPr id="63" name="object 50">
                <a:extLst>
                  <a:ext uri="{FF2B5EF4-FFF2-40B4-BE49-F238E27FC236}">
                    <a16:creationId xmlns:a16="http://schemas.microsoft.com/office/drawing/2014/main" id="{CEC2EB0A-7681-50C3-D960-D5DB0D14B85F}"/>
                  </a:ext>
                </a:extLst>
              </p:cNvPr>
              <p:cNvSpPr/>
              <p:nvPr/>
            </p:nvSpPr>
            <p:spPr>
              <a:xfrm>
                <a:off x="6819898" y="4333874"/>
                <a:ext cx="114300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1143000" h="304800">
                    <a:moveTo>
                      <a:pt x="1071803" y="304799"/>
                    </a:moveTo>
                    <a:lnTo>
                      <a:pt x="71196" y="304799"/>
                    </a:lnTo>
                    <a:lnTo>
                      <a:pt x="66241" y="304311"/>
                    </a:lnTo>
                    <a:lnTo>
                      <a:pt x="29705" y="289177"/>
                    </a:lnTo>
                    <a:lnTo>
                      <a:pt x="3885" y="253137"/>
                    </a:lnTo>
                    <a:lnTo>
                      <a:pt x="0" y="233603"/>
                    </a:lnTo>
                    <a:lnTo>
                      <a:pt x="0" y="228599"/>
                    </a:lnTo>
                    <a:lnTo>
                      <a:pt x="0" y="71196"/>
                    </a:lnTo>
                    <a:lnTo>
                      <a:pt x="15621" y="29704"/>
                    </a:lnTo>
                    <a:lnTo>
                      <a:pt x="51661" y="3885"/>
                    </a:lnTo>
                    <a:lnTo>
                      <a:pt x="71196" y="0"/>
                    </a:lnTo>
                    <a:lnTo>
                      <a:pt x="1071803" y="0"/>
                    </a:lnTo>
                    <a:lnTo>
                      <a:pt x="1113293" y="15621"/>
                    </a:lnTo>
                    <a:lnTo>
                      <a:pt x="1139114" y="51661"/>
                    </a:lnTo>
                    <a:lnTo>
                      <a:pt x="1143000" y="71196"/>
                    </a:lnTo>
                    <a:lnTo>
                      <a:pt x="1143000" y="233603"/>
                    </a:lnTo>
                    <a:lnTo>
                      <a:pt x="1127377" y="275093"/>
                    </a:lnTo>
                    <a:lnTo>
                      <a:pt x="1091337" y="300913"/>
                    </a:lnTo>
                    <a:lnTo>
                      <a:pt x="1076758" y="304311"/>
                    </a:lnTo>
                    <a:lnTo>
                      <a:pt x="1071803" y="304799"/>
                    </a:lnTo>
                    <a:close/>
                  </a:path>
                </a:pathLst>
              </a:custGeom>
              <a:solidFill>
                <a:srgbClr val="FEE2E2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  <p:sp>
          <p:nvSpPr>
            <p:cNvPr id="64" name="object 51">
              <a:extLst>
                <a:ext uri="{FF2B5EF4-FFF2-40B4-BE49-F238E27FC236}">
                  <a16:creationId xmlns:a16="http://schemas.microsoft.com/office/drawing/2014/main" id="{40FCBF79-197C-08D0-F587-F0AC94606434}"/>
                </a:ext>
              </a:extLst>
            </p:cNvPr>
            <p:cNvSpPr txBox="1"/>
            <p:nvPr/>
          </p:nvSpPr>
          <p:spPr>
            <a:xfrm>
              <a:off x="5156126" y="3606016"/>
              <a:ext cx="1104900" cy="430150"/>
            </a:xfrm>
            <a:prstGeom prst="rect">
              <a:avLst/>
            </a:prstGeom>
          </p:spPr>
          <p:txBody>
            <a:bodyPr vert="horz" wrap="square" lIns="0" tIns="10001" rIns="0" bIns="0" rtlCol="0">
              <a:spAutoFit/>
            </a:bodyPr>
            <a:lstStyle/>
            <a:p>
              <a:pPr marR="3810" algn="r">
                <a:spcBef>
                  <a:spcPts val="79"/>
                </a:spcBef>
              </a:pPr>
              <a:r>
                <a:rPr sz="1050" spc="-158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路徑</a:t>
              </a:r>
              <a:r>
                <a:rPr sz="1050" spc="-158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⼆</a:t>
              </a:r>
              <a:r>
                <a:rPr sz="1050" spc="-158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（無需會辦</a:t>
              </a:r>
              <a:r>
                <a:rPr sz="1050" spc="-668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）</a:t>
              </a:r>
              <a:r>
                <a:rPr sz="1050" spc="-135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：</a:t>
              </a:r>
              <a:endParaRPr sz="1050" dirty="0">
                <a:latin typeface="Kaiti SC" panose="02010600040101010101" pitchFamily="2" charset="-122"/>
                <a:ea typeface="Kaiti SC" panose="02010600040101010101" pitchFamily="2" charset="-122"/>
                <a:cs typeface="SimSun"/>
              </a:endParaRPr>
            </a:p>
            <a:p>
              <a:pPr marR="32861" algn="r">
                <a:spcBef>
                  <a:spcPts val="803"/>
                </a:spcBef>
                <a:tabLst>
                  <a:tab pos="856774" algn="l"/>
                </a:tabLst>
              </a:pPr>
              <a:r>
                <a:rPr sz="1013" spc="-127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退回原承辦</a:t>
              </a:r>
              <a:r>
                <a:rPr sz="1013" spc="-38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⼈</a:t>
              </a:r>
              <a:r>
                <a:rPr sz="1013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	</a:t>
              </a:r>
              <a:r>
                <a:rPr sz="1013" spc="-38" dirty="0">
                  <a:solidFill>
                    <a:srgbClr val="6A7280"/>
                  </a:solidFill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或</a:t>
              </a:r>
              <a:endParaRPr sz="1013" dirty="0">
                <a:latin typeface="Kaiti SC" panose="02010600040101010101" pitchFamily="2" charset="-122"/>
                <a:ea typeface="Kaiti SC" panose="02010600040101010101" pitchFamily="2" charset="-122"/>
                <a:cs typeface="SimSun"/>
              </a:endParaRPr>
            </a:p>
          </p:txBody>
        </p:sp>
        <p:sp>
          <p:nvSpPr>
            <p:cNvPr id="65" name="object 52">
              <a:extLst>
                <a:ext uri="{FF2B5EF4-FFF2-40B4-BE49-F238E27FC236}">
                  <a16:creationId xmlns:a16="http://schemas.microsoft.com/office/drawing/2014/main" id="{3EDC9501-0EA3-4D8E-91D9-0887B85BE33F}"/>
                </a:ext>
              </a:extLst>
            </p:cNvPr>
            <p:cNvSpPr/>
            <p:nvPr/>
          </p:nvSpPr>
          <p:spPr>
            <a:xfrm>
              <a:off x="6308650" y="3856657"/>
              <a:ext cx="628650" cy="228600"/>
            </a:xfrm>
            <a:custGeom>
              <a:avLst/>
              <a:gdLst/>
              <a:ahLst/>
              <a:cxnLst/>
              <a:rect l="l" t="t" r="r" b="b"/>
              <a:pathLst>
                <a:path w="838200" h="304800">
                  <a:moveTo>
                    <a:pt x="767003" y="304799"/>
                  </a:moveTo>
                  <a:lnTo>
                    <a:pt x="71196" y="304799"/>
                  </a:lnTo>
                  <a:lnTo>
                    <a:pt x="66241" y="304311"/>
                  </a:lnTo>
                  <a:lnTo>
                    <a:pt x="29705" y="289177"/>
                  </a:lnTo>
                  <a:lnTo>
                    <a:pt x="3885" y="253137"/>
                  </a:lnTo>
                  <a:lnTo>
                    <a:pt x="0" y="233603"/>
                  </a:lnTo>
                  <a:lnTo>
                    <a:pt x="0" y="228599"/>
                  </a:lnTo>
                  <a:lnTo>
                    <a:pt x="0" y="71196"/>
                  </a:lnTo>
                  <a:lnTo>
                    <a:pt x="15620" y="29704"/>
                  </a:lnTo>
                  <a:lnTo>
                    <a:pt x="51661" y="3885"/>
                  </a:lnTo>
                  <a:lnTo>
                    <a:pt x="71196" y="0"/>
                  </a:lnTo>
                  <a:lnTo>
                    <a:pt x="767003" y="0"/>
                  </a:lnTo>
                  <a:lnTo>
                    <a:pt x="808493" y="15621"/>
                  </a:lnTo>
                  <a:lnTo>
                    <a:pt x="834314" y="51661"/>
                  </a:lnTo>
                  <a:lnTo>
                    <a:pt x="838200" y="71196"/>
                  </a:lnTo>
                  <a:lnTo>
                    <a:pt x="838200" y="233603"/>
                  </a:lnTo>
                  <a:lnTo>
                    <a:pt x="822577" y="275093"/>
                  </a:lnTo>
                  <a:lnTo>
                    <a:pt x="786537" y="300913"/>
                  </a:lnTo>
                  <a:lnTo>
                    <a:pt x="771958" y="304311"/>
                  </a:lnTo>
                  <a:lnTo>
                    <a:pt x="767003" y="304799"/>
                  </a:lnTo>
                  <a:close/>
                </a:path>
              </a:pathLst>
            </a:custGeom>
            <a:solidFill>
              <a:srgbClr val="FEE2E2"/>
            </a:solidFill>
          </p:spPr>
          <p:txBody>
            <a:bodyPr wrap="square" lIns="0" tIns="0" rIns="0" bIns="0" rtlCol="0"/>
            <a:lstStyle/>
            <a:p>
              <a:endParaRPr sz="1350"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  <p:sp>
          <p:nvSpPr>
            <p:cNvPr id="66" name="object 23">
              <a:extLst>
                <a:ext uri="{FF2B5EF4-FFF2-40B4-BE49-F238E27FC236}">
                  <a16:creationId xmlns:a16="http://schemas.microsoft.com/office/drawing/2014/main" id="{3701EFC1-8218-F2D5-7F98-A160A1B85261}"/>
                </a:ext>
              </a:extLst>
            </p:cNvPr>
            <p:cNvSpPr/>
            <p:nvPr/>
          </p:nvSpPr>
          <p:spPr>
            <a:xfrm>
              <a:off x="501324" y="2879579"/>
              <a:ext cx="3914775" cy="600075"/>
            </a:xfrm>
            <a:custGeom>
              <a:avLst/>
              <a:gdLst/>
              <a:ahLst/>
              <a:cxnLst/>
              <a:rect l="l" t="t" r="r" b="b"/>
              <a:pathLst>
                <a:path w="5219700" h="800100">
                  <a:moveTo>
                    <a:pt x="5166302" y="800099"/>
                  </a:moveTo>
                  <a:lnTo>
                    <a:pt x="53397" y="800099"/>
                  </a:lnTo>
                  <a:lnTo>
                    <a:pt x="49681" y="799733"/>
                  </a:lnTo>
                  <a:lnTo>
                    <a:pt x="14085" y="780706"/>
                  </a:lnTo>
                  <a:lnTo>
                    <a:pt x="0" y="746702"/>
                  </a:lnTo>
                  <a:lnTo>
                    <a:pt x="0" y="742949"/>
                  </a:lnTo>
                  <a:lnTo>
                    <a:pt x="0" y="53397"/>
                  </a:lnTo>
                  <a:lnTo>
                    <a:pt x="19392" y="14085"/>
                  </a:lnTo>
                  <a:lnTo>
                    <a:pt x="53397" y="0"/>
                  </a:lnTo>
                  <a:lnTo>
                    <a:pt x="5166302" y="0"/>
                  </a:lnTo>
                  <a:lnTo>
                    <a:pt x="5205613" y="19392"/>
                  </a:lnTo>
                  <a:lnTo>
                    <a:pt x="5219699" y="53397"/>
                  </a:lnTo>
                  <a:lnTo>
                    <a:pt x="5219699" y="746702"/>
                  </a:lnTo>
                  <a:lnTo>
                    <a:pt x="5200306" y="786013"/>
                  </a:lnTo>
                  <a:lnTo>
                    <a:pt x="5170018" y="799733"/>
                  </a:lnTo>
                  <a:lnTo>
                    <a:pt x="5166302" y="800099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7" name="object 53">
              <a:extLst>
                <a:ext uri="{FF2B5EF4-FFF2-40B4-BE49-F238E27FC236}">
                  <a16:creationId xmlns:a16="http://schemas.microsoft.com/office/drawing/2014/main" id="{43110952-9CCB-53B1-DA3C-EDC77631B511}"/>
                </a:ext>
              </a:extLst>
            </p:cNvPr>
            <p:cNvSpPr txBox="1"/>
            <p:nvPr/>
          </p:nvSpPr>
          <p:spPr>
            <a:xfrm>
              <a:off x="6384851" y="3867991"/>
              <a:ext cx="476250" cy="165975"/>
            </a:xfrm>
            <a:prstGeom prst="rect">
              <a:avLst/>
            </a:prstGeom>
          </p:spPr>
          <p:txBody>
            <a:bodyPr vert="horz" wrap="square" lIns="0" tIns="10001" rIns="0" bIns="0" rtlCol="0">
              <a:spAutoFit/>
            </a:bodyPr>
            <a:lstStyle/>
            <a:p>
              <a:pPr marL="9525">
                <a:spcBef>
                  <a:spcPts val="79"/>
                </a:spcBef>
              </a:pPr>
              <a:r>
                <a:rPr sz="1013" spc="-109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取消會辦</a:t>
              </a:r>
              <a:endParaRPr sz="1013">
                <a:latin typeface="Kaiti SC" panose="02010600040101010101" pitchFamily="2" charset="-122"/>
                <a:ea typeface="Kaiti SC" panose="02010600040101010101" pitchFamily="2" charset="-122"/>
                <a:cs typeface="SimSun"/>
              </a:endParaRPr>
            </a:p>
          </p:txBody>
        </p:sp>
        <p:grpSp>
          <p:nvGrpSpPr>
            <p:cNvPr id="68" name="object 29">
              <a:extLst>
                <a:ext uri="{FF2B5EF4-FFF2-40B4-BE49-F238E27FC236}">
                  <a16:creationId xmlns:a16="http://schemas.microsoft.com/office/drawing/2014/main" id="{6C9CF107-F118-0CB2-C1EA-5C95D48F32A4}"/>
                </a:ext>
              </a:extLst>
            </p:cNvPr>
            <p:cNvGrpSpPr/>
            <p:nvPr/>
          </p:nvGrpSpPr>
          <p:grpSpPr>
            <a:xfrm>
              <a:off x="814998" y="3210627"/>
              <a:ext cx="1762235" cy="218089"/>
              <a:chOff x="952499" y="4333874"/>
              <a:chExt cx="2349646" cy="290785"/>
            </a:xfrm>
          </p:grpSpPr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id="{F7012EA2-0440-5566-7AA6-364287BE36D5}"/>
                  </a:ext>
                </a:extLst>
              </p:cNvPr>
              <p:cNvSpPr/>
              <p:nvPr/>
            </p:nvSpPr>
            <p:spPr>
              <a:xfrm>
                <a:off x="952499" y="4333874"/>
                <a:ext cx="590550" cy="267549"/>
              </a:xfrm>
              <a:custGeom>
                <a:avLst/>
                <a:gdLst/>
                <a:ahLst/>
                <a:cxnLst/>
                <a:rect l="l" t="t" r="r" b="b"/>
                <a:pathLst>
                  <a:path w="838200" h="304800">
                    <a:moveTo>
                      <a:pt x="767003" y="304799"/>
                    </a:moveTo>
                    <a:lnTo>
                      <a:pt x="71196" y="304799"/>
                    </a:lnTo>
                    <a:lnTo>
                      <a:pt x="66241" y="304311"/>
                    </a:lnTo>
                    <a:lnTo>
                      <a:pt x="29705" y="289177"/>
                    </a:lnTo>
                    <a:lnTo>
                      <a:pt x="3885" y="253137"/>
                    </a:lnTo>
                    <a:lnTo>
                      <a:pt x="0" y="233603"/>
                    </a:lnTo>
                    <a:lnTo>
                      <a:pt x="0" y="228599"/>
                    </a:lnTo>
                    <a:lnTo>
                      <a:pt x="0" y="71196"/>
                    </a:lnTo>
                    <a:lnTo>
                      <a:pt x="15621" y="29704"/>
                    </a:lnTo>
                    <a:lnTo>
                      <a:pt x="51662" y="3885"/>
                    </a:lnTo>
                    <a:lnTo>
                      <a:pt x="71196" y="0"/>
                    </a:lnTo>
                    <a:lnTo>
                      <a:pt x="767003" y="0"/>
                    </a:lnTo>
                    <a:lnTo>
                      <a:pt x="808494" y="15621"/>
                    </a:lnTo>
                    <a:lnTo>
                      <a:pt x="834314" y="51661"/>
                    </a:lnTo>
                    <a:lnTo>
                      <a:pt x="838199" y="71196"/>
                    </a:lnTo>
                    <a:lnTo>
                      <a:pt x="838199" y="233603"/>
                    </a:lnTo>
                    <a:lnTo>
                      <a:pt x="822577" y="275093"/>
                    </a:lnTo>
                    <a:lnTo>
                      <a:pt x="786537" y="300913"/>
                    </a:lnTo>
                    <a:lnTo>
                      <a:pt x="771958" y="304311"/>
                    </a:lnTo>
                    <a:lnTo>
                      <a:pt x="767003" y="304799"/>
                    </a:lnTo>
                    <a:close/>
                  </a:path>
                </a:pathLst>
              </a:custGeom>
              <a:solidFill>
                <a:srgbClr val="FFECD5"/>
              </a:solidFill>
            </p:spPr>
            <p:txBody>
              <a:bodyPr wrap="square" lIns="0" tIns="0" rIns="0" bIns="0" rtlCol="0"/>
              <a:lstStyle/>
              <a:p>
                <a:pPr algn="ctr"/>
                <a:endParaRPr sz="1000" dirty="0">
                  <a:latin typeface="Kaiti SC" panose="02010600040101010101" pitchFamily="2" charset="-122"/>
                  <a:ea typeface="Kaiti SC" panose="02010600040101010101" pitchFamily="2" charset="-122"/>
                </a:endParaRPr>
              </a:p>
            </p:txBody>
          </p:sp>
          <p:sp>
            <p:nvSpPr>
              <p:cNvPr id="70" name="object 33">
                <a:extLst>
                  <a:ext uri="{FF2B5EF4-FFF2-40B4-BE49-F238E27FC236}">
                    <a16:creationId xmlns:a16="http://schemas.microsoft.com/office/drawing/2014/main" id="{0A8E1006-DBD8-4C4F-C9FC-2217C4BC63A2}"/>
                  </a:ext>
                </a:extLst>
              </p:cNvPr>
              <p:cNvSpPr/>
              <p:nvPr/>
            </p:nvSpPr>
            <p:spPr>
              <a:xfrm>
                <a:off x="2159000" y="4333874"/>
                <a:ext cx="1143145" cy="290785"/>
              </a:xfrm>
              <a:custGeom>
                <a:avLst/>
                <a:gdLst/>
                <a:ahLst/>
                <a:cxnLst/>
                <a:rect l="l" t="t" r="r" b="b"/>
                <a:pathLst>
                  <a:path w="990600" h="304800">
                    <a:moveTo>
                      <a:pt x="919403" y="304799"/>
                    </a:moveTo>
                    <a:lnTo>
                      <a:pt x="71196" y="304799"/>
                    </a:lnTo>
                    <a:lnTo>
                      <a:pt x="66241" y="304311"/>
                    </a:lnTo>
                    <a:lnTo>
                      <a:pt x="29705" y="289177"/>
                    </a:lnTo>
                    <a:lnTo>
                      <a:pt x="3885" y="253137"/>
                    </a:lnTo>
                    <a:lnTo>
                      <a:pt x="0" y="233603"/>
                    </a:lnTo>
                    <a:lnTo>
                      <a:pt x="0" y="228599"/>
                    </a:lnTo>
                    <a:lnTo>
                      <a:pt x="0" y="71196"/>
                    </a:lnTo>
                    <a:lnTo>
                      <a:pt x="15621" y="29704"/>
                    </a:lnTo>
                    <a:lnTo>
                      <a:pt x="51661" y="3885"/>
                    </a:lnTo>
                    <a:lnTo>
                      <a:pt x="71196" y="0"/>
                    </a:lnTo>
                    <a:lnTo>
                      <a:pt x="919403" y="0"/>
                    </a:lnTo>
                    <a:lnTo>
                      <a:pt x="960894" y="15621"/>
                    </a:lnTo>
                    <a:lnTo>
                      <a:pt x="986713" y="51661"/>
                    </a:lnTo>
                    <a:lnTo>
                      <a:pt x="990599" y="71196"/>
                    </a:lnTo>
                    <a:lnTo>
                      <a:pt x="990599" y="233603"/>
                    </a:lnTo>
                    <a:lnTo>
                      <a:pt x="974977" y="275093"/>
                    </a:lnTo>
                    <a:lnTo>
                      <a:pt x="938937" y="300913"/>
                    </a:lnTo>
                    <a:lnTo>
                      <a:pt x="924358" y="304311"/>
                    </a:lnTo>
                    <a:lnTo>
                      <a:pt x="919403" y="304799"/>
                    </a:lnTo>
                    <a:close/>
                  </a:path>
                </a:pathLst>
              </a:custGeom>
              <a:solidFill>
                <a:srgbClr val="FFECD5"/>
              </a:solidFill>
            </p:spPr>
            <p:txBody>
              <a:bodyPr wrap="square" lIns="0" tIns="0" rIns="0" bIns="0" rtlCol="0"/>
              <a:lstStyle/>
              <a:p>
                <a:pPr algn="ctr"/>
                <a:endParaRPr sz="1000" dirty="0">
                  <a:latin typeface="Kaiti SC" panose="02010600040101010101" pitchFamily="2" charset="-122"/>
                  <a:ea typeface="Kaiti SC" panose="02010600040101010101" pitchFamily="2" charset="-122"/>
                </a:endParaRPr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id="{CC089D47-DAEE-FE22-DA04-31A75961967B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724168" y="4429125"/>
                <a:ext cx="314180" cy="110119"/>
              </a:xfrm>
              <a:prstGeom prst="rect">
                <a:avLst/>
              </a:prstGeom>
            </p:spPr>
          </p:pic>
        </p:grpSp>
        <p:sp>
          <p:nvSpPr>
            <p:cNvPr id="72" name="object 34">
              <a:extLst>
                <a:ext uri="{FF2B5EF4-FFF2-40B4-BE49-F238E27FC236}">
                  <a16:creationId xmlns:a16="http://schemas.microsoft.com/office/drawing/2014/main" id="{42A94F83-383F-488F-2A29-0FC5F4926EE2}"/>
                </a:ext>
              </a:extLst>
            </p:cNvPr>
            <p:cNvSpPr txBox="1"/>
            <p:nvPr/>
          </p:nvSpPr>
          <p:spPr>
            <a:xfrm>
              <a:off x="787536" y="2954628"/>
              <a:ext cx="1997622" cy="430150"/>
            </a:xfrm>
            <a:prstGeom prst="rect">
              <a:avLst/>
            </a:prstGeom>
          </p:spPr>
          <p:txBody>
            <a:bodyPr vert="horz" wrap="square" lIns="0" tIns="10001" rIns="0" bIns="0" rtlCol="0">
              <a:spAutoFit/>
            </a:bodyPr>
            <a:lstStyle/>
            <a:p>
              <a:pPr marL="9525">
                <a:spcBef>
                  <a:spcPts val="79"/>
                </a:spcBef>
              </a:pPr>
              <a:r>
                <a:rPr sz="1050" spc="-158" dirty="0" err="1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路徑</a:t>
              </a:r>
              <a:r>
                <a:rPr lang="zh-TW" altLang="en-US" sz="1050" spc="-158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一</a:t>
              </a:r>
              <a:r>
                <a:rPr sz="1050" spc="-158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（</a:t>
              </a:r>
              <a:r>
                <a:rPr lang="zh-TW" altLang="en-US" sz="1050" spc="-158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正常</a:t>
              </a:r>
              <a:r>
                <a:rPr sz="1050" spc="-668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）</a:t>
              </a:r>
              <a:r>
                <a:rPr sz="1050" spc="-135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：</a:t>
              </a:r>
              <a:endParaRPr sz="1050" dirty="0">
                <a:latin typeface="Kaiti SC" panose="02010600040101010101" pitchFamily="2" charset="-122"/>
                <a:ea typeface="Kaiti SC" panose="02010600040101010101" pitchFamily="2" charset="-122"/>
                <a:cs typeface="SimSun"/>
              </a:endParaRPr>
            </a:p>
            <a:p>
              <a:pPr marL="94773">
                <a:spcBef>
                  <a:spcPts val="803"/>
                </a:spcBef>
                <a:tabLst>
                  <a:tab pos="994886" algn="l"/>
                </a:tabLst>
              </a:pPr>
              <a:r>
                <a:rPr lang="zh-TW" altLang="en-US" sz="1013" spc="-127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簽收</a:t>
              </a:r>
              <a:r>
                <a:rPr sz="1013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	</a:t>
              </a:r>
              <a:r>
                <a:rPr lang="zh-TW" altLang="en-US" sz="1013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分文給承辦人</a:t>
              </a:r>
              <a:endParaRPr sz="1013" dirty="0">
                <a:latin typeface="Kaiti SC" panose="02010600040101010101" pitchFamily="2" charset="-122"/>
                <a:ea typeface="Kaiti SC" panose="02010600040101010101" pitchFamily="2" charset="-122"/>
                <a:cs typeface="Microsoft JhengHe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615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220E7-A3C0-4DC6-BF83-2FECCF0F7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76E585D2-E379-877E-54EB-6808AC9B02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2968" r="-2338" b="-1"/>
          <a:stretch/>
        </p:blipFill>
        <p:spPr>
          <a:xfrm rot="1704170">
            <a:off x="6078168" y="-706309"/>
            <a:ext cx="3420334" cy="1771943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A2FB3C17-261A-AE95-519D-0C2B1276EA75}"/>
              </a:ext>
            </a:extLst>
          </p:cNvPr>
          <p:cNvSpPr/>
          <p:nvPr/>
        </p:nvSpPr>
        <p:spPr>
          <a:xfrm>
            <a:off x="50208" y="39225"/>
            <a:ext cx="7380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單位登記桌的主要作業：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3000" spc="300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ea"/>
              <a:sym typeface="+mn-lt"/>
            </a:endParaRPr>
          </a:p>
        </p:txBody>
      </p:sp>
      <p:cxnSp>
        <p:nvCxnSpPr>
          <p:cNvPr id="31" name="直線單箭頭接點 4">
            <a:extLst>
              <a:ext uri="{FF2B5EF4-FFF2-40B4-BE49-F238E27FC236}">
                <a16:creationId xmlns:a16="http://schemas.microsoft.com/office/drawing/2014/main" id="{FBC995E6-94C9-9D34-AC74-2361B13FD678}"/>
              </a:ext>
            </a:extLst>
          </p:cNvPr>
          <p:cNvCxnSpPr/>
          <p:nvPr/>
        </p:nvCxnSpPr>
        <p:spPr>
          <a:xfrm>
            <a:off x="162161" y="607893"/>
            <a:ext cx="6552728" cy="0"/>
          </a:xfrm>
          <a:prstGeom prst="straightConnector1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>
            <a:extLst>
              <a:ext uri="{FF2B5EF4-FFF2-40B4-BE49-F238E27FC236}">
                <a16:creationId xmlns:a16="http://schemas.microsoft.com/office/drawing/2014/main" id="{DFC6F4D7-B0A8-3022-FF92-793C2628F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49" y="1393172"/>
            <a:ext cx="7518620" cy="2228146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86EBDE4C-5359-4055-0C13-4334BF0A5742}"/>
              </a:ext>
            </a:extLst>
          </p:cNvPr>
          <p:cNvGrpSpPr/>
          <p:nvPr/>
        </p:nvGrpSpPr>
        <p:grpSpPr>
          <a:xfrm>
            <a:off x="288849" y="919574"/>
            <a:ext cx="1051791" cy="256988"/>
            <a:chOff x="508717" y="1136639"/>
            <a:chExt cx="1051791" cy="256988"/>
          </a:xfrm>
        </p:grpSpPr>
        <p:pic>
          <p:nvPicPr>
            <p:cNvPr id="6" name="object 12">
              <a:extLst>
                <a:ext uri="{FF2B5EF4-FFF2-40B4-BE49-F238E27FC236}">
                  <a16:creationId xmlns:a16="http://schemas.microsoft.com/office/drawing/2014/main" id="{26F99DD2-6B46-7BAA-E8C1-0CA4A108314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8717" y="1136639"/>
              <a:ext cx="218675" cy="245812"/>
            </a:xfrm>
            <a:prstGeom prst="rect">
              <a:avLst/>
            </a:prstGeom>
          </p:spPr>
        </p:pic>
        <p:sp>
          <p:nvSpPr>
            <p:cNvPr id="7" name="object 14">
              <a:extLst>
                <a:ext uri="{FF2B5EF4-FFF2-40B4-BE49-F238E27FC236}">
                  <a16:creationId xmlns:a16="http://schemas.microsoft.com/office/drawing/2014/main" id="{F70E324B-0FE4-D056-0CED-D3378633C492}"/>
                </a:ext>
              </a:extLst>
            </p:cNvPr>
            <p:cNvSpPr txBox="1"/>
            <p:nvPr/>
          </p:nvSpPr>
          <p:spPr>
            <a:xfrm>
              <a:off x="841310" y="1140673"/>
              <a:ext cx="719198" cy="252954"/>
            </a:xfrm>
            <a:prstGeom prst="rect">
              <a:avLst/>
            </a:prstGeom>
          </p:spPr>
          <p:txBody>
            <a:bodyPr vert="horz" wrap="square" lIns="0" tIns="10478" rIns="0" bIns="0" rtlCol="0">
              <a:spAutoFit/>
            </a:bodyPr>
            <a:lstStyle/>
            <a:p>
              <a:pPr marL="9525">
                <a:spcBef>
                  <a:spcPts val="83"/>
                </a:spcBef>
              </a:pPr>
              <a:r>
                <a:rPr lang="zh-TW" altLang="en-US" sz="1575" b="1" spc="-236" dirty="0">
                  <a:solidFill>
                    <a:srgbClr val="2562EB"/>
                  </a:solidFill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來文</a:t>
              </a:r>
              <a:r>
                <a:rPr sz="1575" b="1" spc="-255" dirty="0" err="1">
                  <a:solidFill>
                    <a:srgbClr val="2562EB"/>
                  </a:solidFill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處理</a:t>
              </a:r>
              <a:endParaRPr sz="1575" b="1" dirty="0">
                <a:latin typeface="Kaiti SC" panose="02010600040101010101" pitchFamily="2" charset="-122"/>
                <a:ea typeface="Kaiti SC" panose="02010600040101010101" pitchFamily="2" charset="-122"/>
                <a:cs typeface="SimSu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98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41C88-EFEC-4627-095D-A66EDF7B1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5EAF67BD-89DF-B52F-40A4-7AFE69657F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2968" r="-2338" b="-1"/>
          <a:stretch/>
        </p:blipFill>
        <p:spPr>
          <a:xfrm rot="1704170">
            <a:off x="6078168" y="-706309"/>
            <a:ext cx="3420334" cy="1771943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CFEC63B3-62F7-1700-A31E-B0BC9FF89F97}"/>
              </a:ext>
            </a:extLst>
          </p:cNvPr>
          <p:cNvSpPr/>
          <p:nvPr/>
        </p:nvSpPr>
        <p:spPr>
          <a:xfrm>
            <a:off x="50208" y="39225"/>
            <a:ext cx="7380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單位登記桌的主要作業：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3000" spc="300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ea"/>
              <a:sym typeface="+mn-lt"/>
            </a:endParaRPr>
          </a:p>
        </p:txBody>
      </p:sp>
      <p:cxnSp>
        <p:nvCxnSpPr>
          <p:cNvPr id="31" name="直線單箭頭接點 4">
            <a:extLst>
              <a:ext uri="{FF2B5EF4-FFF2-40B4-BE49-F238E27FC236}">
                <a16:creationId xmlns:a16="http://schemas.microsoft.com/office/drawing/2014/main" id="{4E0C4ED4-B578-F88E-2A50-C2AFDF2A0659}"/>
              </a:ext>
            </a:extLst>
          </p:cNvPr>
          <p:cNvCxnSpPr/>
          <p:nvPr/>
        </p:nvCxnSpPr>
        <p:spPr>
          <a:xfrm>
            <a:off x="162161" y="607893"/>
            <a:ext cx="6552728" cy="0"/>
          </a:xfrm>
          <a:prstGeom prst="straightConnector1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群組 5">
            <a:extLst>
              <a:ext uri="{FF2B5EF4-FFF2-40B4-BE49-F238E27FC236}">
                <a16:creationId xmlns:a16="http://schemas.microsoft.com/office/drawing/2014/main" id="{8D2A3E7E-6853-6A79-264C-16DB4030E139}"/>
              </a:ext>
            </a:extLst>
          </p:cNvPr>
          <p:cNvGrpSpPr/>
          <p:nvPr/>
        </p:nvGrpSpPr>
        <p:grpSpPr>
          <a:xfrm>
            <a:off x="251520" y="932633"/>
            <a:ext cx="1306252" cy="281901"/>
            <a:chOff x="457437" y="1114105"/>
            <a:chExt cx="1306252" cy="281901"/>
          </a:xfrm>
        </p:grpSpPr>
        <p:pic>
          <p:nvPicPr>
            <p:cNvPr id="4" name="object 18">
              <a:extLst>
                <a:ext uri="{FF2B5EF4-FFF2-40B4-BE49-F238E27FC236}">
                  <a16:creationId xmlns:a16="http://schemas.microsoft.com/office/drawing/2014/main" id="{EA39AF41-286B-F33C-6B36-F68A094B56F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437" y="1138832"/>
              <a:ext cx="271462" cy="257174"/>
            </a:xfrm>
            <a:prstGeom prst="rect">
              <a:avLst/>
            </a:prstGeom>
          </p:spPr>
        </p:pic>
        <p:sp>
          <p:nvSpPr>
            <p:cNvPr id="5" name="object 19">
              <a:extLst>
                <a:ext uri="{FF2B5EF4-FFF2-40B4-BE49-F238E27FC236}">
                  <a16:creationId xmlns:a16="http://schemas.microsoft.com/office/drawing/2014/main" id="{F484211A-405B-D14B-C204-07CCEA4C8EEC}"/>
                </a:ext>
              </a:extLst>
            </p:cNvPr>
            <p:cNvSpPr txBox="1"/>
            <p:nvPr/>
          </p:nvSpPr>
          <p:spPr>
            <a:xfrm>
              <a:off x="826531" y="1114105"/>
              <a:ext cx="937158" cy="252954"/>
            </a:xfrm>
            <a:prstGeom prst="rect">
              <a:avLst/>
            </a:prstGeom>
          </p:spPr>
          <p:txBody>
            <a:bodyPr vert="horz" wrap="square" lIns="0" tIns="10478" rIns="0" bIns="0" rtlCol="0">
              <a:spAutoFit/>
            </a:bodyPr>
            <a:lstStyle/>
            <a:p>
              <a:pPr marL="9525">
                <a:spcBef>
                  <a:spcPts val="83"/>
                </a:spcBef>
              </a:pPr>
              <a:r>
                <a:rPr sz="1575" b="1" spc="-244" dirty="0">
                  <a:solidFill>
                    <a:srgbClr val="16A24A"/>
                  </a:solidFill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會辦件處理</a:t>
              </a:r>
              <a:endParaRPr sz="1575" b="1" dirty="0">
                <a:latin typeface="Kaiti SC" panose="02010600040101010101" pitchFamily="2" charset="-122"/>
                <a:ea typeface="Kaiti SC" panose="02010600040101010101" pitchFamily="2" charset="-122"/>
                <a:cs typeface="SimSun"/>
              </a:endParaRPr>
            </a:p>
          </p:txBody>
        </p: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A1E67ADD-479D-5D8B-15E1-BA9E609FAF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355709"/>
            <a:ext cx="8280920" cy="238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6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147C6-4FAF-B112-F6F3-2C4C6709F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0B67F432-8FFA-7AA3-00DF-1A441CF950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2968" r="-2338" b="-1"/>
          <a:stretch/>
        </p:blipFill>
        <p:spPr>
          <a:xfrm rot="1704170">
            <a:off x="6078168" y="-706309"/>
            <a:ext cx="3420334" cy="1771943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0C87C02E-7408-FB25-E55C-58ED1F42D484}"/>
              </a:ext>
            </a:extLst>
          </p:cNvPr>
          <p:cNvSpPr/>
          <p:nvPr/>
        </p:nvSpPr>
        <p:spPr>
          <a:xfrm>
            <a:off x="50208" y="39225"/>
            <a:ext cx="73803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單位登記桌公文匣</a:t>
            </a:r>
          </a:p>
        </p:txBody>
      </p:sp>
      <p:cxnSp>
        <p:nvCxnSpPr>
          <p:cNvPr id="31" name="直線單箭頭接點 4">
            <a:extLst>
              <a:ext uri="{FF2B5EF4-FFF2-40B4-BE49-F238E27FC236}">
                <a16:creationId xmlns:a16="http://schemas.microsoft.com/office/drawing/2014/main" id="{8646CE49-F1C0-51EF-AB4F-74824B44BD13}"/>
              </a:ext>
            </a:extLst>
          </p:cNvPr>
          <p:cNvCxnSpPr/>
          <p:nvPr/>
        </p:nvCxnSpPr>
        <p:spPr>
          <a:xfrm>
            <a:off x="162161" y="607893"/>
            <a:ext cx="6552728" cy="0"/>
          </a:xfrm>
          <a:prstGeom prst="straightConnector1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314FAD80-D9D6-0887-074B-38C1A17FBC21}"/>
              </a:ext>
            </a:extLst>
          </p:cNvPr>
          <p:cNvGrpSpPr/>
          <p:nvPr/>
        </p:nvGrpSpPr>
        <p:grpSpPr>
          <a:xfrm>
            <a:off x="5270858" y="788324"/>
            <a:ext cx="3753529" cy="3497119"/>
            <a:chOff x="2063050" y="-129885"/>
            <a:chExt cx="3931042" cy="3711262"/>
          </a:xfrm>
        </p:grpSpPr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7B977754-1445-1128-808D-C0E0CFB37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38719"/>
            <a:stretch>
              <a:fillRect/>
            </a:stretch>
          </p:blipFill>
          <p:spPr>
            <a:xfrm>
              <a:off x="2085280" y="-129885"/>
              <a:ext cx="3908812" cy="3711262"/>
            </a:xfrm>
            <a:prstGeom prst="rect">
              <a:avLst/>
            </a:prstGeom>
          </p:spPr>
        </p:pic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CFA059A9-E915-71D0-BC22-417436174342}"/>
                </a:ext>
              </a:extLst>
            </p:cNvPr>
            <p:cNvSpPr txBox="1"/>
            <p:nvPr/>
          </p:nvSpPr>
          <p:spPr>
            <a:xfrm>
              <a:off x="2063050" y="1102213"/>
              <a:ext cx="1412775" cy="214855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zh-TW" altLang="en-US" dirty="0"/>
            </a:p>
          </p:txBody>
        </p:sp>
      </p:grpSp>
      <p:sp>
        <p:nvSpPr>
          <p:cNvPr id="35" name="TextBox 7">
            <a:extLst>
              <a:ext uri="{FF2B5EF4-FFF2-40B4-BE49-F238E27FC236}">
                <a16:creationId xmlns:a16="http://schemas.microsoft.com/office/drawing/2014/main" id="{A8FBFE31-71FA-01FD-8626-FFF3E0CCD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932" y="1684710"/>
            <a:ext cx="4176464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457200" indent="-457200">
              <a:buFont typeface="Arial" pitchFamily="34" charset="0"/>
              <a:buChar char="•"/>
              <a:defRPr/>
            </a:pPr>
            <a:endParaRPr lang="en-US" altLang="zh-TW" sz="200" b="1" dirty="0">
              <a:solidFill>
                <a:srgbClr val="205DA1"/>
              </a:solidFill>
              <a:latin typeface="Kaiti SC" panose="02010600040101010101" pitchFamily="2" charset="-122"/>
              <a:ea typeface="Kaiti SC" panose="02010600040101010101" pitchFamily="2" charset="-122"/>
              <a:cs typeface="+mn-ea"/>
              <a:sym typeface="+mn-lt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endParaRPr lang="en-US" altLang="zh-TW" sz="200" b="1" dirty="0">
              <a:solidFill>
                <a:srgbClr val="205DA1"/>
              </a:solidFill>
              <a:latin typeface="Kaiti SC" panose="02010600040101010101" pitchFamily="2" charset="-122"/>
              <a:ea typeface="Kaiti SC" panose="02010600040101010101" pitchFamily="2" charset="-122"/>
              <a:cs typeface="+mn-ea"/>
              <a:sym typeface="+mn-lt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endParaRPr lang="en-US" altLang="zh-TW" sz="200" b="1" dirty="0">
              <a:solidFill>
                <a:srgbClr val="205DA1"/>
              </a:solidFill>
              <a:latin typeface="Kaiti SC" panose="02010600040101010101" pitchFamily="2" charset="-122"/>
              <a:ea typeface="Kaiti SC" panose="02010600040101010101" pitchFamily="2" charset="-122"/>
              <a:cs typeface="+mn-ea"/>
              <a:sym typeface="+mn-lt"/>
            </a:endParaRPr>
          </a:p>
        </p:txBody>
      </p: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649712A1-8635-D356-18DE-5B06A5298895}"/>
              </a:ext>
            </a:extLst>
          </p:cNvPr>
          <p:cNvGrpSpPr/>
          <p:nvPr/>
        </p:nvGrpSpPr>
        <p:grpSpPr>
          <a:xfrm>
            <a:off x="162161" y="410017"/>
            <a:ext cx="5037971" cy="1949932"/>
            <a:chOff x="285750" y="1600189"/>
            <a:chExt cx="5037971" cy="1949932"/>
          </a:xfrm>
        </p:grpSpPr>
        <p:grpSp>
          <p:nvGrpSpPr>
            <p:cNvPr id="36" name="object 7">
              <a:extLst>
                <a:ext uri="{FF2B5EF4-FFF2-40B4-BE49-F238E27FC236}">
                  <a16:creationId xmlns:a16="http://schemas.microsoft.com/office/drawing/2014/main" id="{EF144643-63F5-19F6-2211-74F57861A220}"/>
                </a:ext>
              </a:extLst>
            </p:cNvPr>
            <p:cNvGrpSpPr/>
            <p:nvPr/>
          </p:nvGrpSpPr>
          <p:grpSpPr>
            <a:xfrm>
              <a:off x="285750" y="1978496"/>
              <a:ext cx="4950619" cy="1571625"/>
              <a:chOff x="380999" y="1752599"/>
              <a:chExt cx="6600825" cy="2095500"/>
            </a:xfrm>
          </p:grpSpPr>
          <p:sp>
            <p:nvSpPr>
              <p:cNvPr id="37" name="object 8">
                <a:extLst>
                  <a:ext uri="{FF2B5EF4-FFF2-40B4-BE49-F238E27FC236}">
                    <a16:creationId xmlns:a16="http://schemas.microsoft.com/office/drawing/2014/main" id="{5E33C926-26AB-2E11-951E-3F9DE863EDDA}"/>
                  </a:ext>
                </a:extLst>
              </p:cNvPr>
              <p:cNvSpPr/>
              <p:nvPr/>
            </p:nvSpPr>
            <p:spPr>
              <a:xfrm>
                <a:off x="380999" y="1752599"/>
                <a:ext cx="6600825" cy="990600"/>
              </a:xfrm>
              <a:custGeom>
                <a:avLst/>
                <a:gdLst/>
                <a:ahLst/>
                <a:cxnLst/>
                <a:rect l="l" t="t" r="r" b="b"/>
                <a:pathLst>
                  <a:path w="6600825" h="990600">
                    <a:moveTo>
                      <a:pt x="6529627" y="990599"/>
                    </a:moveTo>
                    <a:lnTo>
                      <a:pt x="71196" y="990599"/>
                    </a:lnTo>
                    <a:lnTo>
                      <a:pt x="66241" y="990111"/>
                    </a:lnTo>
                    <a:lnTo>
                      <a:pt x="29705" y="974977"/>
                    </a:lnTo>
                    <a:lnTo>
                      <a:pt x="3885" y="938937"/>
                    </a:lnTo>
                    <a:lnTo>
                      <a:pt x="0" y="919403"/>
                    </a:lnTo>
                    <a:lnTo>
                      <a:pt x="0" y="914399"/>
                    </a:lnTo>
                    <a:lnTo>
                      <a:pt x="0" y="71196"/>
                    </a:lnTo>
                    <a:lnTo>
                      <a:pt x="15621" y="29705"/>
                    </a:lnTo>
                    <a:lnTo>
                      <a:pt x="51661" y="3885"/>
                    </a:lnTo>
                    <a:lnTo>
                      <a:pt x="71196" y="0"/>
                    </a:lnTo>
                    <a:lnTo>
                      <a:pt x="6529627" y="0"/>
                    </a:lnTo>
                    <a:lnTo>
                      <a:pt x="6571118" y="15621"/>
                    </a:lnTo>
                    <a:lnTo>
                      <a:pt x="6596938" y="51661"/>
                    </a:lnTo>
                    <a:lnTo>
                      <a:pt x="6600823" y="71196"/>
                    </a:lnTo>
                    <a:lnTo>
                      <a:pt x="6600823" y="919403"/>
                    </a:lnTo>
                    <a:lnTo>
                      <a:pt x="6585202" y="960893"/>
                    </a:lnTo>
                    <a:lnTo>
                      <a:pt x="6549161" y="986713"/>
                    </a:lnTo>
                    <a:lnTo>
                      <a:pt x="6534582" y="990111"/>
                    </a:lnTo>
                    <a:lnTo>
                      <a:pt x="6529627" y="99059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350">
                  <a:latin typeface="+mj-ea"/>
                  <a:ea typeface="Kaiti SC" panose="02010600040101010101" pitchFamily="2" charset="-122"/>
                </a:endParaRPr>
              </a:p>
            </p:txBody>
          </p:sp>
          <p:sp>
            <p:nvSpPr>
              <p:cNvPr id="38" name="object 9">
                <a:extLst>
                  <a:ext uri="{FF2B5EF4-FFF2-40B4-BE49-F238E27FC236}">
                    <a16:creationId xmlns:a16="http://schemas.microsoft.com/office/drawing/2014/main" id="{0FA6F9B0-38F2-A58B-1344-30309DD6C476}"/>
                  </a:ext>
                </a:extLst>
              </p:cNvPr>
              <p:cNvSpPr/>
              <p:nvPr/>
            </p:nvSpPr>
            <p:spPr>
              <a:xfrm>
                <a:off x="495299" y="1866899"/>
                <a:ext cx="381000" cy="381000"/>
              </a:xfrm>
              <a:custGeom>
                <a:avLst/>
                <a:gdLst/>
                <a:ahLst/>
                <a:cxnLst/>
                <a:rect l="l" t="t" r="r" b="b"/>
                <a:pathLst>
                  <a:path w="381000" h="381000">
                    <a:moveTo>
                      <a:pt x="190499" y="380999"/>
                    </a:moveTo>
                    <a:lnTo>
                      <a:pt x="144200" y="375289"/>
                    </a:lnTo>
                    <a:lnTo>
                      <a:pt x="100697" y="358507"/>
                    </a:lnTo>
                    <a:lnTo>
                      <a:pt x="62575" y="331659"/>
                    </a:lnTo>
                    <a:lnTo>
                      <a:pt x="32104" y="296335"/>
                    </a:lnTo>
                    <a:lnTo>
                      <a:pt x="11130" y="254667"/>
                    </a:lnTo>
                    <a:lnTo>
                      <a:pt x="915" y="209172"/>
                    </a:lnTo>
                    <a:lnTo>
                      <a:pt x="0" y="190499"/>
                    </a:lnTo>
                    <a:lnTo>
                      <a:pt x="228" y="181141"/>
                    </a:lnTo>
                    <a:lnTo>
                      <a:pt x="8200" y="135199"/>
                    </a:lnTo>
                    <a:lnTo>
                      <a:pt x="27095" y="92572"/>
                    </a:lnTo>
                    <a:lnTo>
                      <a:pt x="55796" y="55796"/>
                    </a:lnTo>
                    <a:lnTo>
                      <a:pt x="92572" y="27095"/>
                    </a:lnTo>
                    <a:lnTo>
                      <a:pt x="135200" y="8200"/>
                    </a:lnTo>
                    <a:lnTo>
                      <a:pt x="181141" y="228"/>
                    </a:lnTo>
                    <a:lnTo>
                      <a:pt x="190499" y="0"/>
                    </a:lnTo>
                    <a:lnTo>
                      <a:pt x="199858" y="228"/>
                    </a:lnTo>
                    <a:lnTo>
                      <a:pt x="245799" y="8200"/>
                    </a:lnTo>
                    <a:lnTo>
                      <a:pt x="288427" y="27095"/>
                    </a:lnTo>
                    <a:lnTo>
                      <a:pt x="325203" y="55796"/>
                    </a:lnTo>
                    <a:lnTo>
                      <a:pt x="353904" y="92572"/>
                    </a:lnTo>
                    <a:lnTo>
                      <a:pt x="372799" y="135199"/>
                    </a:lnTo>
                    <a:lnTo>
                      <a:pt x="380771" y="181141"/>
                    </a:lnTo>
                    <a:lnTo>
                      <a:pt x="380999" y="190499"/>
                    </a:lnTo>
                    <a:lnTo>
                      <a:pt x="380771" y="199858"/>
                    </a:lnTo>
                    <a:lnTo>
                      <a:pt x="372799" y="245799"/>
                    </a:lnTo>
                    <a:lnTo>
                      <a:pt x="353904" y="288427"/>
                    </a:lnTo>
                    <a:lnTo>
                      <a:pt x="325203" y="325203"/>
                    </a:lnTo>
                    <a:lnTo>
                      <a:pt x="288427" y="353903"/>
                    </a:lnTo>
                    <a:lnTo>
                      <a:pt x="245799" y="372799"/>
                    </a:lnTo>
                    <a:lnTo>
                      <a:pt x="199858" y="380771"/>
                    </a:lnTo>
                    <a:lnTo>
                      <a:pt x="190499" y="380999"/>
                    </a:lnTo>
                    <a:close/>
                  </a:path>
                </a:pathLst>
              </a:custGeom>
              <a:solidFill>
                <a:srgbClr val="DB2525"/>
              </a:solidFill>
            </p:spPr>
            <p:txBody>
              <a:bodyPr wrap="square" lIns="0" tIns="0" rIns="0" bIns="0" rtlCol="0"/>
              <a:lstStyle/>
              <a:p>
                <a:endParaRPr sz="1350">
                  <a:latin typeface="+mj-ea"/>
                  <a:ea typeface="Kaiti SC" panose="02010600040101010101" pitchFamily="2" charset="-122"/>
                </a:endParaRPr>
              </a:p>
            </p:txBody>
          </p:sp>
          <p:pic>
            <p:nvPicPr>
              <p:cNvPr id="39" name="object 10">
                <a:extLst>
                  <a:ext uri="{FF2B5EF4-FFF2-40B4-BE49-F238E27FC236}">
                    <a16:creationId xmlns:a16="http://schemas.microsoft.com/office/drawing/2014/main" id="{7030E76E-028B-57E3-ADDB-72709CA44AB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71499" y="1943099"/>
                <a:ext cx="228599" cy="228599"/>
              </a:xfrm>
              <a:prstGeom prst="rect">
                <a:avLst/>
              </a:prstGeom>
            </p:spPr>
          </p:pic>
          <p:sp>
            <p:nvSpPr>
              <p:cNvPr id="40" name="object 11">
                <a:extLst>
                  <a:ext uri="{FF2B5EF4-FFF2-40B4-BE49-F238E27FC236}">
                    <a16:creationId xmlns:a16="http://schemas.microsoft.com/office/drawing/2014/main" id="{17E4A58F-58BC-2371-9B42-75E6F1EC4B2C}"/>
                  </a:ext>
                </a:extLst>
              </p:cNvPr>
              <p:cNvSpPr/>
              <p:nvPr/>
            </p:nvSpPr>
            <p:spPr>
              <a:xfrm>
                <a:off x="380999" y="2857499"/>
                <a:ext cx="6600825" cy="990600"/>
              </a:xfrm>
              <a:custGeom>
                <a:avLst/>
                <a:gdLst/>
                <a:ahLst/>
                <a:cxnLst/>
                <a:rect l="l" t="t" r="r" b="b"/>
                <a:pathLst>
                  <a:path w="6600825" h="990600">
                    <a:moveTo>
                      <a:pt x="6529627" y="990599"/>
                    </a:moveTo>
                    <a:lnTo>
                      <a:pt x="71196" y="990599"/>
                    </a:lnTo>
                    <a:lnTo>
                      <a:pt x="66241" y="990111"/>
                    </a:lnTo>
                    <a:lnTo>
                      <a:pt x="29705" y="974977"/>
                    </a:lnTo>
                    <a:lnTo>
                      <a:pt x="3885" y="938937"/>
                    </a:lnTo>
                    <a:lnTo>
                      <a:pt x="0" y="919403"/>
                    </a:lnTo>
                    <a:lnTo>
                      <a:pt x="0" y="914399"/>
                    </a:lnTo>
                    <a:lnTo>
                      <a:pt x="0" y="71196"/>
                    </a:lnTo>
                    <a:lnTo>
                      <a:pt x="15621" y="29704"/>
                    </a:lnTo>
                    <a:lnTo>
                      <a:pt x="51661" y="3885"/>
                    </a:lnTo>
                    <a:lnTo>
                      <a:pt x="71196" y="0"/>
                    </a:lnTo>
                    <a:lnTo>
                      <a:pt x="6529627" y="0"/>
                    </a:lnTo>
                    <a:lnTo>
                      <a:pt x="6571118" y="15621"/>
                    </a:lnTo>
                    <a:lnTo>
                      <a:pt x="6596938" y="51661"/>
                    </a:lnTo>
                    <a:lnTo>
                      <a:pt x="6600823" y="71196"/>
                    </a:lnTo>
                    <a:lnTo>
                      <a:pt x="6600823" y="919403"/>
                    </a:lnTo>
                    <a:lnTo>
                      <a:pt x="6585202" y="960894"/>
                    </a:lnTo>
                    <a:lnTo>
                      <a:pt x="6549161" y="986713"/>
                    </a:lnTo>
                    <a:lnTo>
                      <a:pt x="6534582" y="990111"/>
                    </a:lnTo>
                    <a:lnTo>
                      <a:pt x="6529627" y="99059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350">
                  <a:latin typeface="+mj-ea"/>
                  <a:ea typeface="Kaiti SC" panose="02010600040101010101" pitchFamily="2" charset="-122"/>
                </a:endParaRPr>
              </a:p>
            </p:txBody>
          </p:sp>
          <p:sp>
            <p:nvSpPr>
              <p:cNvPr id="41" name="object 12">
                <a:extLst>
                  <a:ext uri="{FF2B5EF4-FFF2-40B4-BE49-F238E27FC236}">
                    <a16:creationId xmlns:a16="http://schemas.microsoft.com/office/drawing/2014/main" id="{AADF7A57-4D4A-5DFE-7B41-DFDAD0C4489B}"/>
                  </a:ext>
                </a:extLst>
              </p:cNvPr>
              <p:cNvSpPr/>
              <p:nvPr/>
            </p:nvSpPr>
            <p:spPr>
              <a:xfrm>
                <a:off x="495299" y="2971799"/>
                <a:ext cx="381000" cy="381000"/>
              </a:xfrm>
              <a:custGeom>
                <a:avLst/>
                <a:gdLst/>
                <a:ahLst/>
                <a:cxnLst/>
                <a:rect l="l" t="t" r="r" b="b"/>
                <a:pathLst>
                  <a:path w="381000" h="381000">
                    <a:moveTo>
                      <a:pt x="190499" y="380999"/>
                    </a:moveTo>
                    <a:lnTo>
                      <a:pt x="144200" y="375288"/>
                    </a:lnTo>
                    <a:lnTo>
                      <a:pt x="100697" y="358507"/>
                    </a:lnTo>
                    <a:lnTo>
                      <a:pt x="62575" y="331659"/>
                    </a:lnTo>
                    <a:lnTo>
                      <a:pt x="32104" y="296335"/>
                    </a:lnTo>
                    <a:lnTo>
                      <a:pt x="11130" y="254667"/>
                    </a:lnTo>
                    <a:lnTo>
                      <a:pt x="915" y="209172"/>
                    </a:lnTo>
                    <a:lnTo>
                      <a:pt x="0" y="190499"/>
                    </a:lnTo>
                    <a:lnTo>
                      <a:pt x="228" y="181141"/>
                    </a:lnTo>
                    <a:lnTo>
                      <a:pt x="8200" y="135199"/>
                    </a:lnTo>
                    <a:lnTo>
                      <a:pt x="27095" y="92572"/>
                    </a:lnTo>
                    <a:lnTo>
                      <a:pt x="55796" y="55796"/>
                    </a:lnTo>
                    <a:lnTo>
                      <a:pt x="92572" y="27095"/>
                    </a:lnTo>
                    <a:lnTo>
                      <a:pt x="135200" y="8200"/>
                    </a:lnTo>
                    <a:lnTo>
                      <a:pt x="181141" y="228"/>
                    </a:lnTo>
                    <a:lnTo>
                      <a:pt x="190499" y="0"/>
                    </a:lnTo>
                    <a:lnTo>
                      <a:pt x="199858" y="228"/>
                    </a:lnTo>
                    <a:lnTo>
                      <a:pt x="245799" y="8200"/>
                    </a:lnTo>
                    <a:lnTo>
                      <a:pt x="288427" y="27095"/>
                    </a:lnTo>
                    <a:lnTo>
                      <a:pt x="325203" y="55796"/>
                    </a:lnTo>
                    <a:lnTo>
                      <a:pt x="353904" y="92572"/>
                    </a:lnTo>
                    <a:lnTo>
                      <a:pt x="372799" y="135199"/>
                    </a:lnTo>
                    <a:lnTo>
                      <a:pt x="380771" y="181141"/>
                    </a:lnTo>
                    <a:lnTo>
                      <a:pt x="380999" y="190499"/>
                    </a:lnTo>
                    <a:lnTo>
                      <a:pt x="380771" y="199858"/>
                    </a:lnTo>
                    <a:lnTo>
                      <a:pt x="372799" y="245799"/>
                    </a:lnTo>
                    <a:lnTo>
                      <a:pt x="353904" y="288427"/>
                    </a:lnTo>
                    <a:lnTo>
                      <a:pt x="325203" y="325203"/>
                    </a:lnTo>
                    <a:lnTo>
                      <a:pt x="288427" y="353903"/>
                    </a:lnTo>
                    <a:lnTo>
                      <a:pt x="245799" y="372798"/>
                    </a:lnTo>
                    <a:lnTo>
                      <a:pt x="199858" y="380771"/>
                    </a:lnTo>
                    <a:lnTo>
                      <a:pt x="190499" y="380999"/>
                    </a:lnTo>
                    <a:close/>
                  </a:path>
                </a:pathLst>
              </a:custGeom>
              <a:solidFill>
                <a:srgbClr val="E9B308"/>
              </a:solidFill>
            </p:spPr>
            <p:txBody>
              <a:bodyPr wrap="square" lIns="0" tIns="0" rIns="0" bIns="0" rtlCol="0"/>
              <a:lstStyle/>
              <a:p>
                <a:endParaRPr sz="1350">
                  <a:latin typeface="+mj-ea"/>
                  <a:ea typeface="Kaiti SC" panose="02010600040101010101" pitchFamily="2" charset="-122"/>
                </a:endParaRPr>
              </a:p>
            </p:txBody>
          </p:sp>
          <p:pic>
            <p:nvPicPr>
              <p:cNvPr id="42" name="object 13">
                <a:extLst>
                  <a:ext uri="{FF2B5EF4-FFF2-40B4-BE49-F238E27FC236}">
                    <a16:creationId xmlns:a16="http://schemas.microsoft.com/office/drawing/2014/main" id="{3FF30662-3B1E-80C4-2070-A257696B326A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71499" y="3047999"/>
                <a:ext cx="228599" cy="228599"/>
              </a:xfrm>
              <a:prstGeom prst="rect">
                <a:avLst/>
              </a:prstGeom>
            </p:spPr>
          </p:pic>
        </p:grpSp>
        <p:sp>
          <p:nvSpPr>
            <p:cNvPr id="43" name="object 14">
              <a:extLst>
                <a:ext uri="{FF2B5EF4-FFF2-40B4-BE49-F238E27FC236}">
                  <a16:creationId xmlns:a16="http://schemas.microsoft.com/office/drawing/2014/main" id="{72B6A082-A1AE-3657-A9A9-C25B416706D9}"/>
                </a:ext>
              </a:extLst>
            </p:cNvPr>
            <p:cNvSpPr txBox="1"/>
            <p:nvPr/>
          </p:nvSpPr>
          <p:spPr>
            <a:xfrm>
              <a:off x="418346" y="1600189"/>
              <a:ext cx="4905375" cy="1299811"/>
            </a:xfrm>
            <a:prstGeom prst="rect">
              <a:avLst/>
            </a:prstGeom>
          </p:spPr>
          <p:txBody>
            <a:bodyPr vert="horz" wrap="square" lIns="0" tIns="11906" rIns="0" bIns="0" rtlCol="0">
              <a:spAutoFit/>
            </a:bodyPr>
            <a:lstStyle/>
            <a:p>
              <a:pPr marL="9525">
                <a:spcBef>
                  <a:spcPts val="94"/>
                </a:spcBef>
              </a:pPr>
              <a:endParaRPr lang="zh-TW" altLang="en-US" sz="1125" dirty="0">
                <a:latin typeface="+mj-ea"/>
                <a:ea typeface="+mj-ea"/>
                <a:cs typeface="SimSun"/>
              </a:endParaRPr>
            </a:p>
            <a:p>
              <a:pPr>
                <a:spcBef>
                  <a:spcPts val="1046"/>
                </a:spcBef>
              </a:pPr>
              <a:endParaRPr sz="1013" dirty="0">
                <a:latin typeface="+mj-ea"/>
                <a:ea typeface="Kaiti SC" panose="02010600040101010101" pitchFamily="2" charset="-122"/>
                <a:cs typeface="SimSun"/>
              </a:endParaRPr>
            </a:p>
            <a:p>
              <a:pPr marL="351949"/>
              <a:r>
                <a:rPr sz="1313" b="1" spc="-206" dirty="0">
                  <a:solidFill>
                    <a:srgbClr val="DB2525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待處理案件</a:t>
              </a:r>
              <a:endParaRPr sz="1313" b="1" dirty="0">
                <a:latin typeface="+mj-ea"/>
                <a:ea typeface="Kaiti SC" panose="02010600040101010101" pitchFamily="2" charset="-122"/>
                <a:cs typeface="SimSun"/>
              </a:endParaRPr>
            </a:p>
            <a:p>
              <a:pPr marL="351949">
                <a:spcBef>
                  <a:spcPts val="75"/>
                </a:spcBef>
              </a:pPr>
              <a:r>
                <a:rPr sz="1013" spc="-127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您的主要</a:t>
              </a:r>
              <a:r>
                <a:rPr sz="1013" spc="-127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Microsoft JhengHei"/>
                </a:rPr>
                <a:t>收件</a:t>
              </a:r>
              <a:r>
                <a:rPr sz="1013" spc="-127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匣。總</a:t>
              </a:r>
              <a:r>
                <a:rPr sz="1013" spc="-127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Microsoft JhengHei"/>
                </a:rPr>
                <a:t>收⽂</a:t>
              </a:r>
              <a:r>
                <a:rPr sz="1013" spc="-127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分派給貴單位、或同</a:t>
              </a:r>
              <a:r>
                <a:rPr sz="1013" spc="-127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Microsoft JhengHei"/>
                </a:rPr>
                <a:t>仁</a:t>
              </a:r>
              <a:r>
                <a:rPr sz="1013" spc="-127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送來會辦的公</a:t>
              </a:r>
              <a:r>
                <a:rPr sz="1013" spc="-127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Microsoft JhengHei"/>
                </a:rPr>
                <a:t>⽂</a:t>
              </a:r>
              <a:r>
                <a:rPr sz="1013" spc="-120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，都會出現在這裡。</a:t>
              </a:r>
              <a:endParaRPr sz="1013" dirty="0">
                <a:latin typeface="+mj-ea"/>
                <a:ea typeface="Kaiti SC" panose="02010600040101010101" pitchFamily="2" charset="-122"/>
                <a:cs typeface="SimSun"/>
              </a:endParaRPr>
            </a:p>
            <a:p>
              <a:pPr marL="352425">
                <a:spcBef>
                  <a:spcPts val="285"/>
                </a:spcBef>
              </a:pPr>
              <a:r>
                <a:rPr sz="1050" spc="-158" dirty="0">
                  <a:solidFill>
                    <a:srgbClr val="4A5462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主要</a:t>
              </a:r>
              <a:r>
                <a:rPr sz="1050" spc="-158" dirty="0">
                  <a:solidFill>
                    <a:srgbClr val="4A5462"/>
                  </a:solidFill>
                  <a:latin typeface="+mj-ea"/>
                  <a:ea typeface="Kaiti SC" panose="02010600040101010101" pitchFamily="2" charset="-122"/>
                  <a:cs typeface="Microsoft JhengHei"/>
                </a:rPr>
                <a:t>任</a:t>
              </a:r>
              <a:r>
                <a:rPr sz="1050" spc="-158" dirty="0">
                  <a:solidFill>
                    <a:srgbClr val="4A5462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務：</a:t>
              </a:r>
              <a:r>
                <a:rPr sz="1088" spc="-199" dirty="0">
                  <a:solidFill>
                    <a:srgbClr val="4A5462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簽</a:t>
              </a:r>
              <a:r>
                <a:rPr sz="1088" spc="-199" dirty="0">
                  <a:solidFill>
                    <a:srgbClr val="4A5462"/>
                  </a:solidFill>
                  <a:latin typeface="+mj-ea"/>
                  <a:ea typeface="Kaiti SC" panose="02010600040101010101" pitchFamily="2" charset="-122"/>
                  <a:cs typeface="Microsoft JhengHei"/>
                </a:rPr>
                <a:t>收</a:t>
              </a:r>
              <a:r>
                <a:rPr sz="1088" spc="-199" dirty="0">
                  <a:solidFill>
                    <a:srgbClr val="4A5462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並分</a:t>
              </a:r>
              <a:r>
                <a:rPr sz="1088" spc="-199" dirty="0">
                  <a:solidFill>
                    <a:srgbClr val="4A5462"/>
                  </a:solidFill>
                  <a:latin typeface="+mj-ea"/>
                  <a:ea typeface="Kaiti SC" panose="02010600040101010101" pitchFamily="2" charset="-122"/>
                  <a:cs typeface="Microsoft JhengHei"/>
                </a:rPr>
                <a:t>⽂</a:t>
              </a:r>
              <a:r>
                <a:rPr sz="1050" spc="-158" dirty="0">
                  <a:solidFill>
                    <a:srgbClr val="4A5462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給單位內的承辦</a:t>
              </a:r>
              <a:r>
                <a:rPr sz="1050" spc="-158" dirty="0">
                  <a:solidFill>
                    <a:srgbClr val="4A5462"/>
                  </a:solidFill>
                  <a:latin typeface="+mj-ea"/>
                  <a:ea typeface="Kaiti SC" panose="02010600040101010101" pitchFamily="2" charset="-122"/>
                  <a:cs typeface="Microsoft JhengHei"/>
                </a:rPr>
                <a:t>⼈</a:t>
              </a:r>
              <a:r>
                <a:rPr sz="1050" spc="-38" dirty="0">
                  <a:solidFill>
                    <a:srgbClr val="4A5462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。</a:t>
              </a:r>
              <a:endParaRPr sz="1050" dirty="0">
                <a:latin typeface="+mj-ea"/>
                <a:ea typeface="Kaiti SC" panose="02010600040101010101" pitchFamily="2" charset="-122"/>
                <a:cs typeface="SimSun"/>
              </a:endParaRPr>
            </a:p>
            <a:p>
              <a:pPr>
                <a:spcBef>
                  <a:spcPts val="915"/>
                </a:spcBef>
              </a:pPr>
              <a:endParaRPr sz="900" dirty="0">
                <a:latin typeface="+mj-ea"/>
                <a:ea typeface="Kaiti SC" panose="02010600040101010101" pitchFamily="2" charset="-122"/>
                <a:cs typeface="SimSun"/>
              </a:endParaRPr>
            </a:p>
          </p:txBody>
        </p:sp>
      </p:grp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1FD9A22B-B025-EEFC-16BE-2EAF39B46700}"/>
              </a:ext>
            </a:extLst>
          </p:cNvPr>
          <p:cNvGrpSpPr/>
          <p:nvPr/>
        </p:nvGrpSpPr>
        <p:grpSpPr>
          <a:xfrm>
            <a:off x="162161" y="2453156"/>
            <a:ext cx="4950619" cy="742950"/>
            <a:chOff x="285750" y="3635846"/>
            <a:chExt cx="4950619" cy="742950"/>
          </a:xfrm>
        </p:grpSpPr>
        <p:grpSp>
          <p:nvGrpSpPr>
            <p:cNvPr id="44" name="object 15">
              <a:extLst>
                <a:ext uri="{FF2B5EF4-FFF2-40B4-BE49-F238E27FC236}">
                  <a16:creationId xmlns:a16="http://schemas.microsoft.com/office/drawing/2014/main" id="{4512F4C9-6B7E-64D2-4F01-4A417664930D}"/>
                </a:ext>
              </a:extLst>
            </p:cNvPr>
            <p:cNvGrpSpPr/>
            <p:nvPr/>
          </p:nvGrpSpPr>
          <p:grpSpPr>
            <a:xfrm>
              <a:off x="285750" y="3635846"/>
              <a:ext cx="4950619" cy="742950"/>
              <a:chOff x="380999" y="3962399"/>
              <a:chExt cx="6600825" cy="990600"/>
            </a:xfrm>
          </p:grpSpPr>
          <p:sp>
            <p:nvSpPr>
              <p:cNvPr id="45" name="object 16">
                <a:extLst>
                  <a:ext uri="{FF2B5EF4-FFF2-40B4-BE49-F238E27FC236}">
                    <a16:creationId xmlns:a16="http://schemas.microsoft.com/office/drawing/2014/main" id="{53643A7E-CE61-978A-68EB-E319CC6B298D}"/>
                  </a:ext>
                </a:extLst>
              </p:cNvPr>
              <p:cNvSpPr/>
              <p:nvPr/>
            </p:nvSpPr>
            <p:spPr>
              <a:xfrm>
                <a:off x="380999" y="3962399"/>
                <a:ext cx="6600825" cy="990600"/>
              </a:xfrm>
              <a:custGeom>
                <a:avLst/>
                <a:gdLst/>
                <a:ahLst/>
                <a:cxnLst/>
                <a:rect l="l" t="t" r="r" b="b"/>
                <a:pathLst>
                  <a:path w="6600825" h="990600">
                    <a:moveTo>
                      <a:pt x="6529627" y="990599"/>
                    </a:moveTo>
                    <a:lnTo>
                      <a:pt x="71196" y="990599"/>
                    </a:lnTo>
                    <a:lnTo>
                      <a:pt x="66241" y="990111"/>
                    </a:lnTo>
                    <a:lnTo>
                      <a:pt x="29705" y="974977"/>
                    </a:lnTo>
                    <a:lnTo>
                      <a:pt x="3885" y="938937"/>
                    </a:lnTo>
                    <a:lnTo>
                      <a:pt x="0" y="919403"/>
                    </a:lnTo>
                    <a:lnTo>
                      <a:pt x="0" y="914399"/>
                    </a:lnTo>
                    <a:lnTo>
                      <a:pt x="0" y="71196"/>
                    </a:lnTo>
                    <a:lnTo>
                      <a:pt x="15621" y="29704"/>
                    </a:lnTo>
                    <a:lnTo>
                      <a:pt x="51661" y="3885"/>
                    </a:lnTo>
                    <a:lnTo>
                      <a:pt x="71196" y="0"/>
                    </a:lnTo>
                    <a:lnTo>
                      <a:pt x="6529627" y="0"/>
                    </a:lnTo>
                    <a:lnTo>
                      <a:pt x="6571118" y="15621"/>
                    </a:lnTo>
                    <a:lnTo>
                      <a:pt x="6596938" y="51661"/>
                    </a:lnTo>
                    <a:lnTo>
                      <a:pt x="6600823" y="71196"/>
                    </a:lnTo>
                    <a:lnTo>
                      <a:pt x="6600823" y="919403"/>
                    </a:lnTo>
                    <a:lnTo>
                      <a:pt x="6585202" y="960894"/>
                    </a:lnTo>
                    <a:lnTo>
                      <a:pt x="6549161" y="986713"/>
                    </a:lnTo>
                    <a:lnTo>
                      <a:pt x="6534582" y="990111"/>
                    </a:lnTo>
                    <a:lnTo>
                      <a:pt x="6529627" y="99059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350">
                  <a:latin typeface="+mj-ea"/>
                  <a:ea typeface="Kaiti SC" panose="02010600040101010101" pitchFamily="2" charset="-122"/>
                </a:endParaRPr>
              </a:p>
            </p:txBody>
          </p:sp>
          <p:sp>
            <p:nvSpPr>
              <p:cNvPr id="46" name="object 17">
                <a:extLst>
                  <a:ext uri="{FF2B5EF4-FFF2-40B4-BE49-F238E27FC236}">
                    <a16:creationId xmlns:a16="http://schemas.microsoft.com/office/drawing/2014/main" id="{3D38EB1A-5966-500D-8663-FC082C380E87}"/>
                  </a:ext>
                </a:extLst>
              </p:cNvPr>
              <p:cNvSpPr/>
              <p:nvPr/>
            </p:nvSpPr>
            <p:spPr>
              <a:xfrm>
                <a:off x="495299" y="4076699"/>
                <a:ext cx="381000" cy="381000"/>
              </a:xfrm>
              <a:custGeom>
                <a:avLst/>
                <a:gdLst/>
                <a:ahLst/>
                <a:cxnLst/>
                <a:rect l="l" t="t" r="r" b="b"/>
                <a:pathLst>
                  <a:path w="381000" h="381000">
                    <a:moveTo>
                      <a:pt x="190499" y="380999"/>
                    </a:moveTo>
                    <a:lnTo>
                      <a:pt x="144200" y="375288"/>
                    </a:lnTo>
                    <a:lnTo>
                      <a:pt x="100697" y="358507"/>
                    </a:lnTo>
                    <a:lnTo>
                      <a:pt x="62575" y="331659"/>
                    </a:lnTo>
                    <a:lnTo>
                      <a:pt x="32104" y="296335"/>
                    </a:lnTo>
                    <a:lnTo>
                      <a:pt x="11130" y="254666"/>
                    </a:lnTo>
                    <a:lnTo>
                      <a:pt x="915" y="209172"/>
                    </a:lnTo>
                    <a:lnTo>
                      <a:pt x="0" y="190499"/>
                    </a:lnTo>
                    <a:lnTo>
                      <a:pt x="228" y="181141"/>
                    </a:lnTo>
                    <a:lnTo>
                      <a:pt x="8200" y="135199"/>
                    </a:lnTo>
                    <a:lnTo>
                      <a:pt x="27095" y="92572"/>
                    </a:lnTo>
                    <a:lnTo>
                      <a:pt x="55796" y="55796"/>
                    </a:lnTo>
                    <a:lnTo>
                      <a:pt x="92572" y="27095"/>
                    </a:lnTo>
                    <a:lnTo>
                      <a:pt x="135200" y="8200"/>
                    </a:lnTo>
                    <a:lnTo>
                      <a:pt x="181141" y="228"/>
                    </a:lnTo>
                    <a:lnTo>
                      <a:pt x="190499" y="0"/>
                    </a:lnTo>
                    <a:lnTo>
                      <a:pt x="199858" y="228"/>
                    </a:lnTo>
                    <a:lnTo>
                      <a:pt x="245799" y="8200"/>
                    </a:lnTo>
                    <a:lnTo>
                      <a:pt x="288427" y="27095"/>
                    </a:lnTo>
                    <a:lnTo>
                      <a:pt x="325203" y="55796"/>
                    </a:lnTo>
                    <a:lnTo>
                      <a:pt x="353904" y="92572"/>
                    </a:lnTo>
                    <a:lnTo>
                      <a:pt x="372799" y="135199"/>
                    </a:lnTo>
                    <a:lnTo>
                      <a:pt x="380771" y="181141"/>
                    </a:lnTo>
                    <a:lnTo>
                      <a:pt x="380999" y="190499"/>
                    </a:lnTo>
                    <a:lnTo>
                      <a:pt x="380771" y="199858"/>
                    </a:lnTo>
                    <a:lnTo>
                      <a:pt x="372799" y="245799"/>
                    </a:lnTo>
                    <a:lnTo>
                      <a:pt x="353904" y="288426"/>
                    </a:lnTo>
                    <a:lnTo>
                      <a:pt x="325203" y="325203"/>
                    </a:lnTo>
                    <a:lnTo>
                      <a:pt x="288427" y="353903"/>
                    </a:lnTo>
                    <a:lnTo>
                      <a:pt x="245799" y="372798"/>
                    </a:lnTo>
                    <a:lnTo>
                      <a:pt x="199858" y="380771"/>
                    </a:lnTo>
                    <a:lnTo>
                      <a:pt x="190499" y="380999"/>
                    </a:lnTo>
                    <a:close/>
                  </a:path>
                </a:pathLst>
              </a:custGeom>
              <a:solidFill>
                <a:srgbClr val="2562EB"/>
              </a:solidFill>
            </p:spPr>
            <p:txBody>
              <a:bodyPr wrap="square" lIns="0" tIns="0" rIns="0" bIns="0" rtlCol="0"/>
              <a:lstStyle/>
              <a:p>
                <a:endParaRPr sz="1350">
                  <a:latin typeface="+mj-ea"/>
                  <a:ea typeface="Kaiti SC" panose="02010600040101010101" pitchFamily="2" charset="-122"/>
                </a:endParaRPr>
              </a:p>
            </p:txBody>
          </p:sp>
          <p:pic>
            <p:nvPicPr>
              <p:cNvPr id="47" name="object 18">
                <a:extLst>
                  <a:ext uri="{FF2B5EF4-FFF2-40B4-BE49-F238E27FC236}">
                    <a16:creationId xmlns:a16="http://schemas.microsoft.com/office/drawing/2014/main" id="{F115FED4-AD8D-2507-7E0C-CE629825C6F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600074" y="4152899"/>
                <a:ext cx="171449" cy="228599"/>
              </a:xfrm>
              <a:prstGeom prst="rect">
                <a:avLst/>
              </a:prstGeom>
            </p:spPr>
          </p:pic>
        </p:grpSp>
        <p:sp>
          <p:nvSpPr>
            <p:cNvPr id="48" name="object 19">
              <a:extLst>
                <a:ext uri="{FF2B5EF4-FFF2-40B4-BE49-F238E27FC236}">
                  <a16:creationId xmlns:a16="http://schemas.microsoft.com/office/drawing/2014/main" id="{9375442B-1F36-0D86-FA23-70C4F4BAF669}"/>
                </a:ext>
              </a:extLst>
            </p:cNvPr>
            <p:cNvSpPr txBox="1"/>
            <p:nvPr/>
          </p:nvSpPr>
          <p:spPr>
            <a:xfrm>
              <a:off x="723707" y="3688008"/>
              <a:ext cx="3124888" cy="592438"/>
            </a:xfrm>
            <a:prstGeom prst="rect">
              <a:avLst/>
            </a:prstGeom>
          </p:spPr>
          <p:txBody>
            <a:bodyPr vert="horz" wrap="square" lIns="0" tIns="21431" rIns="0" bIns="0" rtlCol="0">
              <a:spAutoFit/>
            </a:bodyPr>
            <a:lstStyle/>
            <a:p>
              <a:pPr marL="9525">
                <a:spcBef>
                  <a:spcPts val="169"/>
                </a:spcBef>
              </a:pPr>
              <a:r>
                <a:rPr sz="1313" b="1" spc="-206" dirty="0">
                  <a:solidFill>
                    <a:srgbClr val="2562EB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單位未結案件</a:t>
              </a:r>
              <a:endParaRPr sz="1313" b="1" dirty="0">
                <a:latin typeface="+mj-ea"/>
                <a:ea typeface="Kaiti SC" panose="02010600040101010101" pitchFamily="2" charset="-122"/>
                <a:cs typeface="SimSun"/>
              </a:endParaRPr>
            </a:p>
            <a:p>
              <a:pPr marL="9525">
                <a:spcBef>
                  <a:spcPts val="75"/>
                </a:spcBef>
              </a:pPr>
              <a:r>
                <a:rPr sz="1013" spc="-127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檢視全單位所有尚未結案的公</a:t>
              </a:r>
              <a:r>
                <a:rPr sz="1013" spc="-127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Microsoft JhengHei"/>
                </a:rPr>
                <a:t>⽂</a:t>
              </a:r>
              <a:r>
                <a:rPr sz="1013" spc="-127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（包含來</a:t>
              </a:r>
              <a:r>
                <a:rPr sz="1013" spc="-127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Microsoft JhengHei"/>
                </a:rPr>
                <a:t>⽂</a:t>
              </a:r>
              <a:r>
                <a:rPr sz="1013" spc="-127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與創稿</a:t>
              </a:r>
              <a:r>
                <a:rPr sz="1013" spc="-574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）</a:t>
              </a:r>
              <a:r>
                <a:rPr sz="1013" spc="-38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。</a:t>
              </a:r>
              <a:endParaRPr sz="1013" dirty="0">
                <a:latin typeface="+mj-ea"/>
                <a:ea typeface="Kaiti SC" panose="02010600040101010101" pitchFamily="2" charset="-122"/>
                <a:cs typeface="SimSun"/>
              </a:endParaRPr>
            </a:p>
            <a:p>
              <a:pPr marL="9525">
                <a:spcBef>
                  <a:spcPts val="323"/>
                </a:spcBef>
              </a:pPr>
              <a:r>
                <a:rPr sz="1050" spc="-158" dirty="0">
                  <a:solidFill>
                    <a:srgbClr val="4A5462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主要</a:t>
              </a:r>
              <a:r>
                <a:rPr sz="1050" spc="-158" dirty="0">
                  <a:solidFill>
                    <a:srgbClr val="4A5462"/>
                  </a:solidFill>
                  <a:latin typeface="+mj-ea"/>
                  <a:ea typeface="Kaiti SC" panose="02010600040101010101" pitchFamily="2" charset="-122"/>
                  <a:cs typeface="Microsoft JhengHei"/>
                </a:rPr>
                <a:t>任</a:t>
              </a:r>
              <a:r>
                <a:rPr sz="1050" spc="-158" dirty="0">
                  <a:solidFill>
                    <a:srgbClr val="4A5462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務：協助單位主管掌握案</a:t>
              </a:r>
              <a:r>
                <a:rPr sz="1050" spc="-158" dirty="0">
                  <a:solidFill>
                    <a:srgbClr val="4A5462"/>
                  </a:solidFill>
                  <a:latin typeface="+mj-ea"/>
                  <a:ea typeface="Kaiti SC" panose="02010600040101010101" pitchFamily="2" charset="-122"/>
                  <a:cs typeface="Microsoft JhengHei"/>
                </a:rPr>
                <a:t>件</a:t>
              </a:r>
              <a:r>
                <a:rPr sz="1050" spc="-135" dirty="0">
                  <a:solidFill>
                    <a:srgbClr val="4A5462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辦理進度。</a:t>
              </a:r>
              <a:endParaRPr sz="1050" dirty="0">
                <a:latin typeface="+mj-ea"/>
                <a:ea typeface="Kaiti SC" panose="02010600040101010101" pitchFamily="2" charset="-122"/>
                <a:cs typeface="SimSun"/>
              </a:endParaRPr>
            </a:p>
          </p:txBody>
        </p:sp>
      </p:grp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BB2727EC-C00F-0D2D-EA8D-25B579BDBE56}"/>
              </a:ext>
            </a:extLst>
          </p:cNvPr>
          <p:cNvGrpSpPr/>
          <p:nvPr/>
        </p:nvGrpSpPr>
        <p:grpSpPr>
          <a:xfrm>
            <a:off x="160275" y="3274462"/>
            <a:ext cx="3564731" cy="807796"/>
            <a:chOff x="5227424" y="3070534"/>
            <a:chExt cx="3564731" cy="807796"/>
          </a:xfrm>
        </p:grpSpPr>
        <p:grpSp>
          <p:nvGrpSpPr>
            <p:cNvPr id="49" name="object 20">
              <a:extLst>
                <a:ext uri="{FF2B5EF4-FFF2-40B4-BE49-F238E27FC236}">
                  <a16:creationId xmlns:a16="http://schemas.microsoft.com/office/drawing/2014/main" id="{8D5C6A2F-C65B-289D-60C8-EEDA5E64589C}"/>
                </a:ext>
              </a:extLst>
            </p:cNvPr>
            <p:cNvGrpSpPr/>
            <p:nvPr/>
          </p:nvGrpSpPr>
          <p:grpSpPr>
            <a:xfrm>
              <a:off x="5227424" y="3070534"/>
              <a:ext cx="3564731" cy="807796"/>
              <a:chOff x="7134224" y="3771899"/>
              <a:chExt cx="4676775" cy="990600"/>
            </a:xfrm>
          </p:grpSpPr>
          <p:sp>
            <p:nvSpPr>
              <p:cNvPr id="51" name="object 22">
                <a:extLst>
                  <a:ext uri="{FF2B5EF4-FFF2-40B4-BE49-F238E27FC236}">
                    <a16:creationId xmlns:a16="http://schemas.microsoft.com/office/drawing/2014/main" id="{DF2B4A81-D804-0A7B-9381-546035B5CA3A}"/>
                  </a:ext>
                </a:extLst>
              </p:cNvPr>
              <p:cNvSpPr/>
              <p:nvPr/>
            </p:nvSpPr>
            <p:spPr>
              <a:xfrm>
                <a:off x="7134224" y="3771899"/>
                <a:ext cx="4676775" cy="990600"/>
              </a:xfrm>
              <a:custGeom>
                <a:avLst/>
                <a:gdLst/>
                <a:ahLst/>
                <a:cxnLst/>
                <a:rect l="l" t="t" r="r" b="b"/>
                <a:pathLst>
                  <a:path w="4676775" h="990600">
                    <a:moveTo>
                      <a:pt x="4605577" y="990599"/>
                    </a:moveTo>
                    <a:lnTo>
                      <a:pt x="71196" y="990599"/>
                    </a:lnTo>
                    <a:lnTo>
                      <a:pt x="66241" y="990111"/>
                    </a:lnTo>
                    <a:lnTo>
                      <a:pt x="29705" y="974977"/>
                    </a:lnTo>
                    <a:lnTo>
                      <a:pt x="3885" y="938937"/>
                    </a:lnTo>
                    <a:lnTo>
                      <a:pt x="0" y="919403"/>
                    </a:lnTo>
                    <a:lnTo>
                      <a:pt x="0" y="914399"/>
                    </a:lnTo>
                    <a:lnTo>
                      <a:pt x="0" y="71196"/>
                    </a:lnTo>
                    <a:lnTo>
                      <a:pt x="15621" y="29704"/>
                    </a:lnTo>
                    <a:lnTo>
                      <a:pt x="51661" y="3885"/>
                    </a:lnTo>
                    <a:lnTo>
                      <a:pt x="71196" y="0"/>
                    </a:lnTo>
                    <a:lnTo>
                      <a:pt x="4605577" y="0"/>
                    </a:lnTo>
                    <a:lnTo>
                      <a:pt x="4647069" y="15621"/>
                    </a:lnTo>
                    <a:lnTo>
                      <a:pt x="4672888" y="51661"/>
                    </a:lnTo>
                    <a:lnTo>
                      <a:pt x="4676774" y="71196"/>
                    </a:lnTo>
                    <a:lnTo>
                      <a:pt x="4676774" y="919403"/>
                    </a:lnTo>
                    <a:lnTo>
                      <a:pt x="4661152" y="960893"/>
                    </a:lnTo>
                    <a:lnTo>
                      <a:pt x="4625112" y="986713"/>
                    </a:lnTo>
                    <a:lnTo>
                      <a:pt x="4610533" y="990111"/>
                    </a:lnTo>
                    <a:lnTo>
                      <a:pt x="4605577" y="99059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350">
                  <a:latin typeface="+mj-ea"/>
                  <a:ea typeface="Kaiti SC" panose="02010600040101010101" pitchFamily="2" charset="-122"/>
                </a:endParaRPr>
              </a:p>
            </p:txBody>
          </p:sp>
          <p:sp>
            <p:nvSpPr>
              <p:cNvPr id="52" name="object 23">
                <a:extLst>
                  <a:ext uri="{FF2B5EF4-FFF2-40B4-BE49-F238E27FC236}">
                    <a16:creationId xmlns:a16="http://schemas.microsoft.com/office/drawing/2014/main" id="{05C28CF3-6A2A-8BF0-F093-568A75D7FA5E}"/>
                  </a:ext>
                </a:extLst>
              </p:cNvPr>
              <p:cNvSpPr/>
              <p:nvPr/>
            </p:nvSpPr>
            <p:spPr>
              <a:xfrm>
                <a:off x="7248524" y="3886199"/>
                <a:ext cx="381000" cy="381000"/>
              </a:xfrm>
              <a:custGeom>
                <a:avLst/>
                <a:gdLst/>
                <a:ahLst/>
                <a:cxnLst/>
                <a:rect l="l" t="t" r="r" b="b"/>
                <a:pathLst>
                  <a:path w="381000" h="381000">
                    <a:moveTo>
                      <a:pt x="190499" y="380999"/>
                    </a:moveTo>
                    <a:lnTo>
                      <a:pt x="144200" y="375288"/>
                    </a:lnTo>
                    <a:lnTo>
                      <a:pt x="100696" y="358507"/>
                    </a:lnTo>
                    <a:lnTo>
                      <a:pt x="62575" y="331659"/>
                    </a:lnTo>
                    <a:lnTo>
                      <a:pt x="32104" y="296335"/>
                    </a:lnTo>
                    <a:lnTo>
                      <a:pt x="11130" y="254666"/>
                    </a:lnTo>
                    <a:lnTo>
                      <a:pt x="914" y="209172"/>
                    </a:lnTo>
                    <a:lnTo>
                      <a:pt x="0" y="190499"/>
                    </a:lnTo>
                    <a:lnTo>
                      <a:pt x="228" y="181141"/>
                    </a:lnTo>
                    <a:lnTo>
                      <a:pt x="8199" y="135199"/>
                    </a:lnTo>
                    <a:lnTo>
                      <a:pt x="27095" y="92572"/>
                    </a:lnTo>
                    <a:lnTo>
                      <a:pt x="55796" y="55796"/>
                    </a:lnTo>
                    <a:lnTo>
                      <a:pt x="92571" y="27095"/>
                    </a:lnTo>
                    <a:lnTo>
                      <a:pt x="135199" y="8200"/>
                    </a:lnTo>
                    <a:lnTo>
                      <a:pt x="181141" y="228"/>
                    </a:lnTo>
                    <a:lnTo>
                      <a:pt x="190499" y="0"/>
                    </a:lnTo>
                    <a:lnTo>
                      <a:pt x="199858" y="228"/>
                    </a:lnTo>
                    <a:lnTo>
                      <a:pt x="245799" y="8200"/>
                    </a:lnTo>
                    <a:lnTo>
                      <a:pt x="288427" y="27095"/>
                    </a:lnTo>
                    <a:lnTo>
                      <a:pt x="325203" y="55796"/>
                    </a:lnTo>
                    <a:lnTo>
                      <a:pt x="353903" y="92572"/>
                    </a:lnTo>
                    <a:lnTo>
                      <a:pt x="372798" y="135199"/>
                    </a:lnTo>
                    <a:lnTo>
                      <a:pt x="380771" y="181141"/>
                    </a:lnTo>
                    <a:lnTo>
                      <a:pt x="380999" y="190499"/>
                    </a:lnTo>
                    <a:lnTo>
                      <a:pt x="380771" y="199858"/>
                    </a:lnTo>
                    <a:lnTo>
                      <a:pt x="372798" y="245799"/>
                    </a:lnTo>
                    <a:lnTo>
                      <a:pt x="353903" y="288426"/>
                    </a:lnTo>
                    <a:lnTo>
                      <a:pt x="325203" y="325203"/>
                    </a:lnTo>
                    <a:lnTo>
                      <a:pt x="288427" y="353903"/>
                    </a:lnTo>
                    <a:lnTo>
                      <a:pt x="245799" y="372798"/>
                    </a:lnTo>
                    <a:lnTo>
                      <a:pt x="199858" y="380770"/>
                    </a:lnTo>
                    <a:lnTo>
                      <a:pt x="190499" y="380999"/>
                    </a:lnTo>
                    <a:close/>
                  </a:path>
                </a:pathLst>
              </a:custGeom>
              <a:solidFill>
                <a:srgbClr val="16A24A"/>
              </a:solidFill>
            </p:spPr>
            <p:txBody>
              <a:bodyPr wrap="square" lIns="0" tIns="0" rIns="0" bIns="0" rtlCol="0"/>
              <a:lstStyle/>
              <a:p>
                <a:endParaRPr sz="1350">
                  <a:latin typeface="+mj-ea"/>
                  <a:ea typeface="Kaiti SC" panose="02010600040101010101" pitchFamily="2" charset="-122"/>
                </a:endParaRPr>
              </a:p>
            </p:txBody>
          </p:sp>
          <p:pic>
            <p:nvPicPr>
              <p:cNvPr id="53" name="object 24">
                <a:extLst>
                  <a:ext uri="{FF2B5EF4-FFF2-40B4-BE49-F238E27FC236}">
                    <a16:creationId xmlns:a16="http://schemas.microsoft.com/office/drawing/2014/main" id="{0F0BD127-69D0-EA93-CC9E-36173D71E45E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7324725" y="3962399"/>
                <a:ext cx="228599" cy="228599"/>
              </a:xfrm>
              <a:prstGeom prst="rect">
                <a:avLst/>
              </a:prstGeom>
            </p:spPr>
          </p:pic>
        </p:grpSp>
        <p:sp>
          <p:nvSpPr>
            <p:cNvPr id="54" name="object 25">
              <a:extLst>
                <a:ext uri="{FF2B5EF4-FFF2-40B4-BE49-F238E27FC236}">
                  <a16:creationId xmlns:a16="http://schemas.microsoft.com/office/drawing/2014/main" id="{CBEBF6DD-6E1D-7FB1-F480-875D5227F237}"/>
                </a:ext>
              </a:extLst>
            </p:cNvPr>
            <p:cNvSpPr txBox="1"/>
            <p:nvPr/>
          </p:nvSpPr>
          <p:spPr>
            <a:xfrm>
              <a:off x="5668882" y="3137666"/>
              <a:ext cx="2532315" cy="592438"/>
            </a:xfrm>
            <a:prstGeom prst="rect">
              <a:avLst/>
            </a:prstGeom>
          </p:spPr>
          <p:txBody>
            <a:bodyPr vert="horz" wrap="square" lIns="0" tIns="21431" rIns="0" bIns="0" rtlCol="0">
              <a:spAutoFit/>
            </a:bodyPr>
            <a:lstStyle/>
            <a:p>
              <a:pPr marL="9525" algn="thaiDist">
                <a:spcBef>
                  <a:spcPts val="169"/>
                </a:spcBef>
              </a:pPr>
              <a:r>
                <a:rPr sz="1313" b="1" spc="-206" dirty="0">
                  <a:solidFill>
                    <a:srgbClr val="16A24A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單位辦理中</a:t>
              </a:r>
              <a:endParaRPr sz="1313" b="1" dirty="0">
                <a:latin typeface="+mj-ea"/>
                <a:ea typeface="Kaiti SC" panose="02010600040101010101" pitchFamily="2" charset="-122"/>
                <a:cs typeface="SimSun"/>
              </a:endParaRPr>
            </a:p>
            <a:p>
              <a:pPr marL="9525" algn="thaiDist">
                <a:spcBef>
                  <a:spcPts val="75"/>
                </a:spcBef>
              </a:pPr>
              <a:r>
                <a:rPr sz="1013" spc="-127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顯</a:t>
              </a:r>
              <a:r>
                <a:rPr sz="1013" spc="-127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Microsoft JhengHei"/>
                </a:rPr>
                <a:t>⽰⽬</a:t>
              </a:r>
              <a:r>
                <a:rPr sz="1013" spc="-127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前正停留在本單位處理中的所有公</a:t>
              </a:r>
              <a:r>
                <a:rPr sz="1013" spc="-127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Microsoft JhengHei"/>
                </a:rPr>
                <a:t>⽂</a:t>
              </a:r>
              <a:r>
                <a:rPr sz="1013" spc="-38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。</a:t>
              </a:r>
              <a:endParaRPr sz="1013" dirty="0">
                <a:latin typeface="+mj-ea"/>
                <a:ea typeface="Kaiti SC" panose="02010600040101010101" pitchFamily="2" charset="-122"/>
                <a:cs typeface="SimSun"/>
              </a:endParaRPr>
            </a:p>
            <a:p>
              <a:pPr marL="9525" algn="thaiDist">
                <a:spcBef>
                  <a:spcPts val="323"/>
                </a:spcBef>
              </a:pPr>
              <a:r>
                <a:rPr sz="1050" spc="-158" dirty="0">
                  <a:solidFill>
                    <a:srgbClr val="4A5462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主要</a:t>
              </a:r>
              <a:r>
                <a:rPr sz="1050" spc="-158" dirty="0">
                  <a:solidFill>
                    <a:srgbClr val="4A5462"/>
                  </a:solidFill>
                  <a:latin typeface="+mj-ea"/>
                  <a:ea typeface="Kaiti SC" panose="02010600040101010101" pitchFamily="2" charset="-122"/>
                  <a:cs typeface="Microsoft JhengHei"/>
                </a:rPr>
                <a:t>任</a:t>
              </a:r>
              <a:r>
                <a:rPr sz="1050" spc="-158" dirty="0">
                  <a:solidFill>
                    <a:srgbClr val="4A5462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務：了解單位當前的</a:t>
              </a:r>
              <a:r>
                <a:rPr sz="1050" spc="-158" dirty="0">
                  <a:solidFill>
                    <a:srgbClr val="4A5462"/>
                  </a:solidFill>
                  <a:latin typeface="+mj-ea"/>
                  <a:ea typeface="Kaiti SC" panose="02010600040101010101" pitchFamily="2" charset="-122"/>
                  <a:cs typeface="Microsoft JhengHei"/>
                </a:rPr>
                <a:t>⼯</a:t>
              </a:r>
              <a:r>
                <a:rPr sz="1050" spc="-131" dirty="0">
                  <a:solidFill>
                    <a:srgbClr val="4A5462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作負載。</a:t>
              </a:r>
              <a:endParaRPr sz="1050" dirty="0">
                <a:latin typeface="+mj-ea"/>
                <a:ea typeface="Kaiti SC" panose="02010600040101010101" pitchFamily="2" charset="-122"/>
                <a:cs typeface="SimSun"/>
              </a:endParaRPr>
            </a:p>
          </p:txBody>
        </p:sp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211B7BAA-A2E0-04F3-FF23-3201F6FBA5F8}"/>
              </a:ext>
            </a:extLst>
          </p:cNvPr>
          <p:cNvGrpSpPr/>
          <p:nvPr/>
        </p:nvGrpSpPr>
        <p:grpSpPr>
          <a:xfrm>
            <a:off x="157562" y="4144396"/>
            <a:ext cx="4950619" cy="914400"/>
            <a:chOff x="5260470" y="4093269"/>
            <a:chExt cx="4523973" cy="914400"/>
          </a:xfrm>
        </p:grpSpPr>
        <p:grpSp>
          <p:nvGrpSpPr>
            <p:cNvPr id="55" name="object 26">
              <a:extLst>
                <a:ext uri="{FF2B5EF4-FFF2-40B4-BE49-F238E27FC236}">
                  <a16:creationId xmlns:a16="http://schemas.microsoft.com/office/drawing/2014/main" id="{C7D0B4F1-86AB-CCB5-0C82-F14638016106}"/>
                </a:ext>
              </a:extLst>
            </p:cNvPr>
            <p:cNvGrpSpPr/>
            <p:nvPr/>
          </p:nvGrpSpPr>
          <p:grpSpPr>
            <a:xfrm>
              <a:off x="5260470" y="4093269"/>
              <a:ext cx="4523973" cy="914400"/>
              <a:chOff x="7134224" y="4876799"/>
              <a:chExt cx="6031965" cy="1219200"/>
            </a:xfrm>
          </p:grpSpPr>
          <p:sp>
            <p:nvSpPr>
              <p:cNvPr id="56" name="object 27">
                <a:extLst>
                  <a:ext uri="{FF2B5EF4-FFF2-40B4-BE49-F238E27FC236}">
                    <a16:creationId xmlns:a16="http://schemas.microsoft.com/office/drawing/2014/main" id="{D6768A16-8B3F-E96D-ACCF-55915D04DB37}"/>
                  </a:ext>
                </a:extLst>
              </p:cNvPr>
              <p:cNvSpPr/>
              <p:nvPr/>
            </p:nvSpPr>
            <p:spPr>
              <a:xfrm>
                <a:off x="7134224" y="4876799"/>
                <a:ext cx="6031965" cy="1219200"/>
              </a:xfrm>
              <a:custGeom>
                <a:avLst/>
                <a:gdLst/>
                <a:ahLst/>
                <a:cxnLst/>
                <a:rect l="l" t="t" r="r" b="b"/>
                <a:pathLst>
                  <a:path w="4676775" h="1219200">
                    <a:moveTo>
                      <a:pt x="4605577" y="1219199"/>
                    </a:moveTo>
                    <a:lnTo>
                      <a:pt x="71196" y="1219199"/>
                    </a:lnTo>
                    <a:lnTo>
                      <a:pt x="66241" y="1218710"/>
                    </a:lnTo>
                    <a:lnTo>
                      <a:pt x="29705" y="1203577"/>
                    </a:lnTo>
                    <a:lnTo>
                      <a:pt x="3885" y="1167537"/>
                    </a:lnTo>
                    <a:lnTo>
                      <a:pt x="0" y="1148003"/>
                    </a:lnTo>
                    <a:lnTo>
                      <a:pt x="0" y="1142999"/>
                    </a:lnTo>
                    <a:lnTo>
                      <a:pt x="0" y="71196"/>
                    </a:lnTo>
                    <a:lnTo>
                      <a:pt x="15621" y="29705"/>
                    </a:lnTo>
                    <a:lnTo>
                      <a:pt x="51661" y="3885"/>
                    </a:lnTo>
                    <a:lnTo>
                      <a:pt x="71196" y="0"/>
                    </a:lnTo>
                    <a:lnTo>
                      <a:pt x="4605577" y="0"/>
                    </a:lnTo>
                    <a:lnTo>
                      <a:pt x="4647069" y="15621"/>
                    </a:lnTo>
                    <a:lnTo>
                      <a:pt x="4672888" y="51661"/>
                    </a:lnTo>
                    <a:lnTo>
                      <a:pt x="4676774" y="71196"/>
                    </a:lnTo>
                    <a:lnTo>
                      <a:pt x="4676774" y="1148003"/>
                    </a:lnTo>
                    <a:lnTo>
                      <a:pt x="4661152" y="1189493"/>
                    </a:lnTo>
                    <a:lnTo>
                      <a:pt x="4625112" y="1215313"/>
                    </a:lnTo>
                    <a:lnTo>
                      <a:pt x="4610533" y="1218710"/>
                    </a:lnTo>
                    <a:lnTo>
                      <a:pt x="4605577" y="121919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350">
                  <a:latin typeface="+mj-ea"/>
                  <a:ea typeface="Kaiti SC" panose="02010600040101010101" pitchFamily="2" charset="-122"/>
                </a:endParaRPr>
              </a:p>
            </p:txBody>
          </p:sp>
          <p:sp>
            <p:nvSpPr>
              <p:cNvPr id="57" name="object 28">
                <a:extLst>
                  <a:ext uri="{FF2B5EF4-FFF2-40B4-BE49-F238E27FC236}">
                    <a16:creationId xmlns:a16="http://schemas.microsoft.com/office/drawing/2014/main" id="{D86D83D0-E904-7B8F-E176-196971E19E5B}"/>
                  </a:ext>
                </a:extLst>
              </p:cNvPr>
              <p:cNvSpPr/>
              <p:nvPr/>
            </p:nvSpPr>
            <p:spPr>
              <a:xfrm>
                <a:off x="7248524" y="4991099"/>
                <a:ext cx="381000" cy="381000"/>
              </a:xfrm>
              <a:custGeom>
                <a:avLst/>
                <a:gdLst/>
                <a:ahLst/>
                <a:cxnLst/>
                <a:rect l="l" t="t" r="r" b="b"/>
                <a:pathLst>
                  <a:path w="381000" h="381000">
                    <a:moveTo>
                      <a:pt x="190499" y="380999"/>
                    </a:moveTo>
                    <a:lnTo>
                      <a:pt x="144200" y="375288"/>
                    </a:lnTo>
                    <a:lnTo>
                      <a:pt x="100696" y="358507"/>
                    </a:lnTo>
                    <a:lnTo>
                      <a:pt x="62575" y="331659"/>
                    </a:lnTo>
                    <a:lnTo>
                      <a:pt x="32104" y="296335"/>
                    </a:lnTo>
                    <a:lnTo>
                      <a:pt x="11130" y="254666"/>
                    </a:lnTo>
                    <a:lnTo>
                      <a:pt x="914" y="209172"/>
                    </a:lnTo>
                    <a:lnTo>
                      <a:pt x="0" y="190499"/>
                    </a:lnTo>
                    <a:lnTo>
                      <a:pt x="228" y="181140"/>
                    </a:lnTo>
                    <a:lnTo>
                      <a:pt x="8199" y="135199"/>
                    </a:lnTo>
                    <a:lnTo>
                      <a:pt x="27095" y="92571"/>
                    </a:lnTo>
                    <a:lnTo>
                      <a:pt x="55796" y="55795"/>
                    </a:lnTo>
                    <a:lnTo>
                      <a:pt x="92571" y="27094"/>
                    </a:lnTo>
                    <a:lnTo>
                      <a:pt x="135199" y="8200"/>
                    </a:lnTo>
                    <a:lnTo>
                      <a:pt x="181141" y="228"/>
                    </a:lnTo>
                    <a:lnTo>
                      <a:pt x="190499" y="0"/>
                    </a:lnTo>
                    <a:lnTo>
                      <a:pt x="199858" y="228"/>
                    </a:lnTo>
                    <a:lnTo>
                      <a:pt x="245799" y="8200"/>
                    </a:lnTo>
                    <a:lnTo>
                      <a:pt x="288427" y="27094"/>
                    </a:lnTo>
                    <a:lnTo>
                      <a:pt x="325203" y="55795"/>
                    </a:lnTo>
                    <a:lnTo>
                      <a:pt x="353903" y="92571"/>
                    </a:lnTo>
                    <a:lnTo>
                      <a:pt x="372798" y="135199"/>
                    </a:lnTo>
                    <a:lnTo>
                      <a:pt x="380771" y="181140"/>
                    </a:lnTo>
                    <a:lnTo>
                      <a:pt x="380999" y="190499"/>
                    </a:lnTo>
                    <a:lnTo>
                      <a:pt x="380771" y="199858"/>
                    </a:lnTo>
                    <a:lnTo>
                      <a:pt x="372798" y="245799"/>
                    </a:lnTo>
                    <a:lnTo>
                      <a:pt x="353903" y="288426"/>
                    </a:lnTo>
                    <a:lnTo>
                      <a:pt x="325203" y="325203"/>
                    </a:lnTo>
                    <a:lnTo>
                      <a:pt x="288427" y="353903"/>
                    </a:lnTo>
                    <a:lnTo>
                      <a:pt x="245799" y="372798"/>
                    </a:lnTo>
                    <a:lnTo>
                      <a:pt x="199858" y="380770"/>
                    </a:lnTo>
                    <a:lnTo>
                      <a:pt x="190499" y="380999"/>
                    </a:lnTo>
                    <a:close/>
                  </a:path>
                </a:pathLst>
              </a:custGeom>
              <a:solidFill>
                <a:srgbClr val="9333E9"/>
              </a:solidFill>
            </p:spPr>
            <p:txBody>
              <a:bodyPr wrap="square" lIns="0" tIns="0" rIns="0" bIns="0" rtlCol="0"/>
              <a:lstStyle/>
              <a:p>
                <a:endParaRPr sz="1350">
                  <a:latin typeface="+mj-ea"/>
                  <a:ea typeface="Kaiti SC" panose="02010600040101010101" pitchFamily="2" charset="-122"/>
                </a:endParaRPr>
              </a:p>
            </p:txBody>
          </p:sp>
          <p:pic>
            <p:nvPicPr>
              <p:cNvPr id="58" name="object 29">
                <a:extLst>
                  <a:ext uri="{FF2B5EF4-FFF2-40B4-BE49-F238E27FC236}">
                    <a16:creationId xmlns:a16="http://schemas.microsoft.com/office/drawing/2014/main" id="{65E966F6-533D-1E92-1386-E8A4F3FB5F16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7324724" y="5067299"/>
                <a:ext cx="228599" cy="228599"/>
              </a:xfrm>
              <a:prstGeom prst="rect">
                <a:avLst/>
              </a:prstGeom>
            </p:spPr>
          </p:pic>
        </p:grpSp>
        <p:sp>
          <p:nvSpPr>
            <p:cNvPr id="59" name="object 30">
              <a:extLst>
                <a:ext uri="{FF2B5EF4-FFF2-40B4-BE49-F238E27FC236}">
                  <a16:creationId xmlns:a16="http://schemas.microsoft.com/office/drawing/2014/main" id="{AF12B634-DD23-ADE2-5A12-CDA68A6FC31C}"/>
                </a:ext>
              </a:extLst>
            </p:cNvPr>
            <p:cNvSpPr txBox="1"/>
            <p:nvPr/>
          </p:nvSpPr>
          <p:spPr>
            <a:xfrm>
              <a:off x="5675376" y="4159979"/>
              <a:ext cx="2647950" cy="771269"/>
            </a:xfrm>
            <a:prstGeom prst="rect">
              <a:avLst/>
            </a:prstGeom>
          </p:spPr>
          <p:txBody>
            <a:bodyPr vert="horz" wrap="square" lIns="0" tIns="10001" rIns="0" bIns="0" rtlCol="0">
              <a:spAutoFit/>
            </a:bodyPr>
            <a:lstStyle/>
            <a:p>
              <a:pPr marL="9525">
                <a:spcBef>
                  <a:spcPts val="79"/>
                </a:spcBef>
              </a:pPr>
              <a:r>
                <a:rPr sz="1313" b="1" spc="-199" dirty="0">
                  <a:solidFill>
                    <a:srgbClr val="9333E9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單位逾期</a:t>
              </a:r>
              <a:r>
                <a:rPr sz="1125" b="1" dirty="0">
                  <a:solidFill>
                    <a:srgbClr val="9333E9"/>
                  </a:solidFill>
                  <a:latin typeface="+mj-ea"/>
                  <a:ea typeface="Kaiti SC" panose="02010600040101010101" pitchFamily="2" charset="-122"/>
                  <a:cs typeface="Arial"/>
                </a:rPr>
                <a:t>/</a:t>
              </a:r>
              <a:r>
                <a:rPr sz="1313" b="1" spc="-210" dirty="0">
                  <a:solidFill>
                    <a:srgbClr val="9333E9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到期案件</a:t>
              </a:r>
              <a:endParaRPr sz="1313" b="1" dirty="0">
                <a:latin typeface="+mj-ea"/>
                <a:ea typeface="Kaiti SC" panose="02010600040101010101" pitchFamily="2" charset="-122"/>
                <a:cs typeface="SimSun"/>
              </a:endParaRPr>
            </a:p>
            <a:p>
              <a:pPr marL="9525" marR="3810">
                <a:lnSpc>
                  <a:spcPts val="1350"/>
                </a:lnSpc>
                <a:spcBef>
                  <a:spcPts val="8"/>
                </a:spcBef>
              </a:pPr>
              <a:r>
                <a:rPr sz="1050" spc="-158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逾期案件：</a:t>
              </a:r>
              <a:r>
                <a:rPr sz="1013" spc="-127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顯</a:t>
              </a:r>
              <a:r>
                <a:rPr sz="1013" spc="-127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Microsoft JhengHei"/>
                </a:rPr>
                <a:t>⽰</a:t>
              </a:r>
              <a:r>
                <a:rPr sz="1013" spc="-127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單位內所有已超過限辦</a:t>
              </a:r>
              <a:r>
                <a:rPr sz="1013" spc="-127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Microsoft JhengHei"/>
                </a:rPr>
                <a:t>⽇</a:t>
              </a:r>
              <a:r>
                <a:rPr sz="1013" spc="-127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期的公</a:t>
              </a:r>
              <a:r>
                <a:rPr sz="1013" spc="-127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Microsoft JhengHei"/>
                </a:rPr>
                <a:t>⽂</a:t>
              </a:r>
              <a:r>
                <a:rPr sz="1013" spc="-38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。</a:t>
              </a:r>
              <a:r>
                <a:rPr sz="1050" spc="-158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到期案件：</a:t>
              </a:r>
              <a:r>
                <a:rPr sz="1013" spc="-127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顯</a:t>
              </a:r>
              <a:r>
                <a:rPr sz="1013" spc="-127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Microsoft JhengHei"/>
                </a:rPr>
                <a:t>⽰</a:t>
              </a:r>
              <a:r>
                <a:rPr sz="1013" spc="-127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限辦</a:t>
              </a:r>
              <a:r>
                <a:rPr sz="1013" spc="-127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Microsoft JhengHei"/>
                </a:rPr>
                <a:t>⽇</a:t>
              </a:r>
              <a:r>
                <a:rPr sz="1013" spc="-127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期為「</a:t>
              </a:r>
              <a:r>
                <a:rPr sz="1013" spc="-127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Microsoft JhengHei"/>
                </a:rPr>
                <a:t>今</a:t>
              </a:r>
              <a:r>
                <a:rPr sz="1013" spc="-127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天」的公</a:t>
              </a:r>
              <a:r>
                <a:rPr sz="1013" spc="-127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Microsoft JhengHei"/>
                </a:rPr>
                <a:t>⽂</a:t>
              </a:r>
              <a:r>
                <a:rPr sz="1013" spc="-38" dirty="0">
                  <a:solidFill>
                    <a:srgbClr val="374050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。</a:t>
              </a:r>
              <a:endParaRPr sz="1013" dirty="0">
                <a:latin typeface="+mj-ea"/>
                <a:ea typeface="Kaiti SC" panose="02010600040101010101" pitchFamily="2" charset="-122"/>
                <a:cs typeface="SimSun"/>
              </a:endParaRPr>
            </a:p>
            <a:p>
              <a:pPr marL="9525">
                <a:spcBef>
                  <a:spcPts val="255"/>
                </a:spcBef>
              </a:pPr>
              <a:r>
                <a:rPr sz="1050" spc="-158" dirty="0">
                  <a:solidFill>
                    <a:srgbClr val="4A5462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主要</a:t>
              </a:r>
              <a:r>
                <a:rPr sz="1050" spc="-158" dirty="0">
                  <a:solidFill>
                    <a:srgbClr val="4A5462"/>
                  </a:solidFill>
                  <a:latin typeface="+mj-ea"/>
                  <a:ea typeface="Kaiti SC" panose="02010600040101010101" pitchFamily="2" charset="-122"/>
                  <a:cs typeface="Microsoft JhengHei"/>
                </a:rPr>
                <a:t>任</a:t>
              </a:r>
              <a:r>
                <a:rPr sz="1050" spc="-158" dirty="0">
                  <a:solidFill>
                    <a:srgbClr val="4A5462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務：重要的稽催提醒</a:t>
              </a:r>
              <a:r>
                <a:rPr sz="1050" spc="-158" dirty="0">
                  <a:solidFill>
                    <a:srgbClr val="4A5462"/>
                  </a:solidFill>
                  <a:latin typeface="+mj-ea"/>
                  <a:ea typeface="Kaiti SC" panose="02010600040101010101" pitchFamily="2" charset="-122"/>
                  <a:cs typeface="Microsoft JhengHei"/>
                </a:rPr>
                <a:t>⼯</a:t>
              </a:r>
              <a:r>
                <a:rPr sz="1050" spc="-98" dirty="0">
                  <a:solidFill>
                    <a:srgbClr val="4A5462"/>
                  </a:solidFill>
                  <a:latin typeface="+mj-ea"/>
                  <a:ea typeface="Kaiti SC" panose="02010600040101010101" pitchFamily="2" charset="-122"/>
                  <a:cs typeface="SimSun"/>
                </a:rPr>
                <a:t>具。</a:t>
              </a:r>
              <a:endParaRPr sz="1050" dirty="0">
                <a:latin typeface="+mj-ea"/>
                <a:ea typeface="Kaiti SC" panose="02010600040101010101" pitchFamily="2" charset="-122"/>
                <a:cs typeface="SimSun"/>
              </a:endParaRPr>
            </a:p>
          </p:txBody>
        </p:sp>
      </p:grpSp>
      <p:sp>
        <p:nvSpPr>
          <p:cNvPr id="64" name="object 19">
            <a:extLst>
              <a:ext uri="{FF2B5EF4-FFF2-40B4-BE49-F238E27FC236}">
                <a16:creationId xmlns:a16="http://schemas.microsoft.com/office/drawing/2014/main" id="{A89EDDCC-281A-A7F8-16EF-6126733B0378}"/>
              </a:ext>
            </a:extLst>
          </p:cNvPr>
          <p:cNvSpPr txBox="1"/>
          <p:nvPr/>
        </p:nvSpPr>
        <p:spPr>
          <a:xfrm>
            <a:off x="298268" y="1691238"/>
            <a:ext cx="3124888" cy="785504"/>
          </a:xfrm>
          <a:prstGeom prst="rect">
            <a:avLst/>
          </a:prstGeom>
        </p:spPr>
        <p:txBody>
          <a:bodyPr vert="horz" wrap="square" lIns="0" tIns="21431" rIns="0" bIns="0" rtlCol="0">
            <a:spAutoFit/>
          </a:bodyPr>
          <a:lstStyle/>
          <a:p>
            <a:pPr marL="351949"/>
            <a:r>
              <a:rPr lang="zh-TW" altLang="en-US" sz="1313" b="1" spc="-206" dirty="0">
                <a:solidFill>
                  <a:srgbClr val="E9B308"/>
                </a:solidFill>
                <a:latin typeface="+mj-ea"/>
                <a:ea typeface="Kaiti SC" panose="02010600040101010101" pitchFamily="2" charset="-122"/>
                <a:cs typeface="SimSun"/>
              </a:rPr>
              <a:t>已送未簽收案件</a:t>
            </a:r>
            <a:endParaRPr lang="zh-TW" altLang="en-US" sz="1313" b="1" dirty="0">
              <a:latin typeface="+mj-ea"/>
              <a:ea typeface="Kaiti SC" panose="02010600040101010101" pitchFamily="2" charset="-122"/>
              <a:cs typeface="SimSun"/>
            </a:endParaRPr>
          </a:p>
          <a:p>
            <a:pPr marL="351949">
              <a:spcBef>
                <a:spcPts val="75"/>
              </a:spcBef>
            </a:pPr>
            <a:r>
              <a:rPr lang="zh-TW" altLang="en-US" sz="1013" spc="-127" dirty="0">
                <a:solidFill>
                  <a:srgbClr val="374050"/>
                </a:solidFill>
                <a:latin typeface="+mj-ea"/>
                <a:ea typeface="Kaiti SC" panose="02010600040101010101" pitchFamily="2" charset="-122"/>
                <a:cs typeface="SimSun"/>
              </a:rPr>
              <a:t>您已分派出去，</a:t>
            </a:r>
            <a:r>
              <a:rPr lang="zh-TW" altLang="en-US" sz="1013" spc="-127" dirty="0">
                <a:solidFill>
                  <a:srgbClr val="374050"/>
                </a:solidFill>
                <a:latin typeface="+mj-ea"/>
                <a:ea typeface="Kaiti SC" panose="02010600040101010101" pitchFamily="2" charset="-122"/>
                <a:cs typeface="Microsoft JhengHei"/>
              </a:rPr>
              <a:t>但</a:t>
            </a:r>
            <a:r>
              <a:rPr lang="zh-TW" altLang="en-US" sz="1013" spc="-127" dirty="0">
                <a:solidFill>
                  <a:srgbClr val="374050"/>
                </a:solidFill>
                <a:latin typeface="+mj-ea"/>
                <a:ea typeface="Kaiti SC" panose="02010600040101010101" pitchFamily="2" charset="-122"/>
                <a:cs typeface="SimSun"/>
              </a:rPr>
              <a:t>承辦</a:t>
            </a:r>
            <a:r>
              <a:rPr lang="zh-TW" altLang="en-US" sz="1013" spc="-127" dirty="0">
                <a:solidFill>
                  <a:srgbClr val="374050"/>
                </a:solidFill>
                <a:latin typeface="+mj-ea"/>
                <a:ea typeface="Kaiti SC" panose="02010600040101010101" pitchFamily="2" charset="-122"/>
                <a:cs typeface="Microsoft JhengHei"/>
              </a:rPr>
              <a:t>⼈</a:t>
            </a:r>
            <a:r>
              <a:rPr lang="zh-TW" altLang="en-US" sz="1013" spc="-127" dirty="0">
                <a:solidFill>
                  <a:srgbClr val="374050"/>
                </a:solidFill>
                <a:latin typeface="+mj-ea"/>
                <a:ea typeface="Kaiti SC" panose="02010600040101010101" pitchFamily="2" charset="-122"/>
                <a:cs typeface="SimSun"/>
              </a:rPr>
              <a:t>尚未簽</a:t>
            </a:r>
            <a:r>
              <a:rPr lang="zh-TW" altLang="en-US" sz="1013" spc="-127" dirty="0">
                <a:solidFill>
                  <a:srgbClr val="374050"/>
                </a:solidFill>
                <a:latin typeface="+mj-ea"/>
                <a:ea typeface="Kaiti SC" panose="02010600040101010101" pitchFamily="2" charset="-122"/>
                <a:cs typeface="Microsoft JhengHei"/>
              </a:rPr>
              <a:t>收</a:t>
            </a:r>
            <a:r>
              <a:rPr lang="zh-TW" altLang="en-US" sz="1013" spc="-127" dirty="0">
                <a:solidFill>
                  <a:srgbClr val="374050"/>
                </a:solidFill>
                <a:latin typeface="+mj-ea"/>
                <a:ea typeface="Kaiti SC" panose="02010600040101010101" pitchFamily="2" charset="-122"/>
                <a:cs typeface="SimSun"/>
              </a:rPr>
              <a:t>的公</a:t>
            </a:r>
            <a:r>
              <a:rPr lang="zh-TW" altLang="en-US" sz="1013" spc="-127" dirty="0">
                <a:solidFill>
                  <a:srgbClr val="374050"/>
                </a:solidFill>
                <a:latin typeface="+mj-ea"/>
                <a:ea typeface="Kaiti SC" panose="02010600040101010101" pitchFamily="2" charset="-122"/>
                <a:cs typeface="Microsoft JhengHei"/>
              </a:rPr>
              <a:t>⽂</a:t>
            </a:r>
            <a:r>
              <a:rPr lang="zh-TW" altLang="en-US" sz="1013" spc="-98" dirty="0">
                <a:solidFill>
                  <a:srgbClr val="374050"/>
                </a:solidFill>
                <a:latin typeface="+mj-ea"/>
                <a:ea typeface="Kaiti SC" panose="02010600040101010101" pitchFamily="2" charset="-122"/>
                <a:cs typeface="SimSun"/>
              </a:rPr>
              <a:t>清單。</a:t>
            </a:r>
            <a:endParaRPr lang="zh-TW" altLang="en-US" sz="1013" dirty="0">
              <a:latin typeface="+mj-ea"/>
              <a:ea typeface="Kaiti SC" panose="02010600040101010101" pitchFamily="2" charset="-122"/>
              <a:cs typeface="SimSun"/>
            </a:endParaRPr>
          </a:p>
          <a:p>
            <a:pPr marL="352425">
              <a:spcBef>
                <a:spcPts val="285"/>
              </a:spcBef>
            </a:pPr>
            <a:r>
              <a:rPr lang="zh-TW" altLang="en-US" sz="1050" spc="-158" dirty="0">
                <a:solidFill>
                  <a:srgbClr val="4A5462"/>
                </a:solidFill>
                <a:latin typeface="+mj-ea"/>
                <a:ea typeface="Kaiti SC" panose="02010600040101010101" pitchFamily="2" charset="-122"/>
                <a:cs typeface="SimSun"/>
              </a:rPr>
              <a:t>主要</a:t>
            </a:r>
            <a:r>
              <a:rPr lang="zh-TW" altLang="en-US" sz="1050" spc="-158" dirty="0">
                <a:solidFill>
                  <a:srgbClr val="4A5462"/>
                </a:solidFill>
                <a:latin typeface="+mj-ea"/>
                <a:ea typeface="Kaiti SC" panose="02010600040101010101" pitchFamily="2" charset="-122"/>
                <a:cs typeface="Microsoft JhengHei"/>
              </a:rPr>
              <a:t>任</a:t>
            </a:r>
            <a:r>
              <a:rPr lang="zh-TW" altLang="en-US" sz="1050" spc="-158" dirty="0">
                <a:solidFill>
                  <a:srgbClr val="4A5462"/>
                </a:solidFill>
                <a:latin typeface="+mj-ea"/>
                <a:ea typeface="Kaiti SC" panose="02010600040101010101" pitchFamily="2" charset="-122"/>
                <a:cs typeface="SimSun"/>
              </a:rPr>
              <a:t>務：追蹤確認。若分派錯誤，可在此</a:t>
            </a:r>
            <a:r>
              <a:rPr lang="zh-TW" altLang="en-US" sz="1088" spc="-199" dirty="0">
                <a:solidFill>
                  <a:srgbClr val="4A5462"/>
                </a:solidFill>
                <a:latin typeface="+mj-ea"/>
                <a:ea typeface="Kaiti SC" panose="02010600040101010101" pitchFamily="2" charset="-122"/>
                <a:cs typeface="SimSun"/>
              </a:rPr>
              <a:t>抽回</a:t>
            </a:r>
            <a:r>
              <a:rPr lang="zh-TW" altLang="en-US" sz="1050" spc="-158" dirty="0">
                <a:solidFill>
                  <a:srgbClr val="4A5462"/>
                </a:solidFill>
                <a:latin typeface="+mj-ea"/>
                <a:ea typeface="Kaiti SC" panose="02010600040101010101" pitchFamily="2" charset="-122"/>
                <a:cs typeface="SimSun"/>
              </a:rPr>
              <a:t>公</a:t>
            </a:r>
            <a:r>
              <a:rPr lang="zh-TW" altLang="en-US" sz="1050" spc="-158" dirty="0">
                <a:solidFill>
                  <a:srgbClr val="4A5462"/>
                </a:solidFill>
                <a:latin typeface="+mj-ea"/>
                <a:ea typeface="Kaiti SC" panose="02010600040101010101" pitchFamily="2" charset="-122"/>
                <a:cs typeface="Microsoft JhengHei"/>
              </a:rPr>
              <a:t>⽂</a:t>
            </a:r>
            <a:r>
              <a:rPr lang="zh-TW" altLang="en-US" sz="1050" spc="-38" dirty="0">
                <a:solidFill>
                  <a:srgbClr val="4A5462"/>
                </a:solidFill>
                <a:latin typeface="+mj-ea"/>
                <a:ea typeface="Kaiti SC" panose="02010600040101010101" pitchFamily="2" charset="-122"/>
                <a:cs typeface="SimSun"/>
              </a:rPr>
              <a:t>。</a:t>
            </a:r>
            <a:endParaRPr lang="zh-TW" altLang="en-US" sz="1050" dirty="0">
              <a:latin typeface="+mj-ea"/>
              <a:ea typeface="Kaiti SC" panose="02010600040101010101" pitchFamily="2" charset="-122"/>
              <a:cs typeface="SimSun"/>
            </a:endParaRPr>
          </a:p>
          <a:p>
            <a:pPr marL="9525">
              <a:spcBef>
                <a:spcPts val="169"/>
              </a:spcBef>
            </a:pPr>
            <a:endParaRPr sz="1050" dirty="0">
              <a:latin typeface="+mj-ea"/>
              <a:ea typeface="Kaiti SC" panose="02010600040101010101" pitchFamily="2" charset="-122"/>
              <a:cs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55344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36" presetClass="emph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7AAA8-1A6D-03CD-F68A-3730BB35D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543ED3BE-5B2F-A0C1-FC28-E290934A28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2968" r="-2338" b="-1"/>
          <a:stretch/>
        </p:blipFill>
        <p:spPr>
          <a:xfrm rot="1704170">
            <a:off x="6078168" y="-706309"/>
            <a:ext cx="3420334" cy="1771943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DF0FC185-B383-7C48-E95C-8AF72BF366D2}"/>
              </a:ext>
            </a:extLst>
          </p:cNvPr>
          <p:cNvSpPr txBox="1"/>
          <p:nvPr/>
        </p:nvSpPr>
        <p:spPr>
          <a:xfrm>
            <a:off x="51749" y="653817"/>
            <a:ext cx="5328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>
              <a:spcBef>
                <a:spcPts val="94"/>
              </a:spcBef>
            </a:pPr>
            <a:r>
              <a:rPr lang="zh-TW" altLang="en-US" sz="1600" spc="-113" dirty="0">
                <a:latin typeface="Kaiti SC" panose="02010600040101010101" pitchFamily="2" charset="-122"/>
                <a:ea typeface="Kaiti SC" panose="02010600040101010101" pitchFamily="2" charset="-122"/>
                <a:cs typeface="SimSun"/>
              </a:rPr>
              <a:t>除了核</a:t>
            </a:r>
            <a:r>
              <a:rPr lang="zh-TW" altLang="en-US" sz="1600" spc="-113" dirty="0">
                <a:latin typeface="Kaiti SC" panose="02010600040101010101" pitchFamily="2" charset="-122"/>
                <a:ea typeface="Kaiti SC" panose="02010600040101010101" pitchFamily="2" charset="-122"/>
                <a:cs typeface="Microsoft JhengHei"/>
              </a:rPr>
              <a:t>⼼</a:t>
            </a:r>
            <a:r>
              <a:rPr lang="zh-TW" altLang="en-US" sz="1600" spc="-113" dirty="0">
                <a:latin typeface="Kaiti SC" panose="02010600040101010101" pitchFamily="2" charset="-122"/>
                <a:ea typeface="Kaiti SC" panose="02010600040101010101" pitchFamily="2" charset="-122"/>
                <a:cs typeface="SimSun"/>
              </a:rPr>
              <a:t>的分</a:t>
            </a:r>
            <a:r>
              <a:rPr lang="zh-TW" altLang="en-US" sz="1600" spc="-113" dirty="0">
                <a:latin typeface="Kaiti SC" panose="02010600040101010101" pitchFamily="2" charset="-122"/>
                <a:ea typeface="Kaiti SC" panose="02010600040101010101" pitchFamily="2" charset="-122"/>
                <a:cs typeface="Microsoft JhengHei"/>
              </a:rPr>
              <a:t>⽂</a:t>
            </a:r>
            <a:r>
              <a:rPr lang="zh-TW" altLang="en-US" sz="1600" spc="-113" dirty="0">
                <a:latin typeface="Kaiti SC" panose="02010600040101010101" pitchFamily="2" charset="-122"/>
                <a:ea typeface="Kaiti SC" panose="02010600040101010101" pitchFamily="2" charset="-122"/>
                <a:cs typeface="SimSun"/>
              </a:rPr>
              <a:t>作業，系統還提供多項實</a:t>
            </a:r>
            <a:r>
              <a:rPr lang="zh-TW" altLang="en-US" sz="1600" spc="-113" dirty="0">
                <a:latin typeface="Kaiti SC" panose="02010600040101010101" pitchFamily="2" charset="-122"/>
                <a:ea typeface="Kaiti SC" panose="02010600040101010101" pitchFamily="2" charset="-122"/>
                <a:cs typeface="Microsoft JhengHei"/>
              </a:rPr>
              <a:t>⽤</a:t>
            </a:r>
            <a:r>
              <a:rPr lang="zh-TW" altLang="en-US" sz="1600" spc="-98" dirty="0">
                <a:latin typeface="Kaiti SC" panose="02010600040101010101" pitchFamily="2" charset="-122"/>
                <a:ea typeface="Kaiti SC" panose="02010600040101010101" pitchFamily="2" charset="-122"/>
                <a:cs typeface="SimSun"/>
              </a:rPr>
              <a:t>管理功能</a:t>
            </a:r>
            <a:r>
              <a:rPr lang="zh-TW" altLang="en-US" spc="-98" dirty="0">
                <a:latin typeface="SimSun"/>
                <a:cs typeface="SimSun"/>
              </a:rPr>
              <a:t>。</a:t>
            </a:r>
            <a:endParaRPr lang="zh-TW" altLang="en-US" dirty="0">
              <a:latin typeface="SimSun"/>
              <a:cs typeface="SimSun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3BE4E804-02C8-F9FC-89A3-9C56620483D2}"/>
              </a:ext>
            </a:extLst>
          </p:cNvPr>
          <p:cNvSpPr/>
          <p:nvPr/>
        </p:nvSpPr>
        <p:spPr>
          <a:xfrm>
            <a:off x="50208" y="39225"/>
            <a:ext cx="7380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其他重要功能：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3000" spc="300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ea"/>
              <a:sym typeface="+mn-lt"/>
            </a:endParaRPr>
          </a:p>
        </p:txBody>
      </p:sp>
      <p:cxnSp>
        <p:nvCxnSpPr>
          <p:cNvPr id="31" name="直線單箭頭接點 4">
            <a:extLst>
              <a:ext uri="{FF2B5EF4-FFF2-40B4-BE49-F238E27FC236}">
                <a16:creationId xmlns:a16="http://schemas.microsoft.com/office/drawing/2014/main" id="{2A62C292-B5B9-5135-EDA3-DE7864A83F5D}"/>
              </a:ext>
            </a:extLst>
          </p:cNvPr>
          <p:cNvCxnSpPr/>
          <p:nvPr/>
        </p:nvCxnSpPr>
        <p:spPr>
          <a:xfrm>
            <a:off x="162161" y="607893"/>
            <a:ext cx="6552728" cy="0"/>
          </a:xfrm>
          <a:prstGeom prst="straightConnector1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群組 4">
            <a:extLst>
              <a:ext uri="{FF2B5EF4-FFF2-40B4-BE49-F238E27FC236}">
                <a16:creationId xmlns:a16="http://schemas.microsoft.com/office/drawing/2014/main" id="{A4A4BFC4-47D3-C498-7C51-1B1883F15BAD}"/>
              </a:ext>
            </a:extLst>
          </p:cNvPr>
          <p:cNvGrpSpPr/>
          <p:nvPr/>
        </p:nvGrpSpPr>
        <p:grpSpPr>
          <a:xfrm>
            <a:off x="157648" y="2305679"/>
            <a:ext cx="8572500" cy="1285875"/>
            <a:chOff x="162161" y="2500456"/>
            <a:chExt cx="8572500" cy="1285875"/>
          </a:xfrm>
        </p:grpSpPr>
        <p:grpSp>
          <p:nvGrpSpPr>
            <p:cNvPr id="39" name="object 15">
              <a:extLst>
                <a:ext uri="{FF2B5EF4-FFF2-40B4-BE49-F238E27FC236}">
                  <a16:creationId xmlns:a16="http://schemas.microsoft.com/office/drawing/2014/main" id="{42B88DD3-F2EE-5D05-F0D3-6E2DC3B318A2}"/>
                </a:ext>
              </a:extLst>
            </p:cNvPr>
            <p:cNvGrpSpPr/>
            <p:nvPr/>
          </p:nvGrpSpPr>
          <p:grpSpPr>
            <a:xfrm>
              <a:off x="162161" y="2500456"/>
              <a:ext cx="8572500" cy="1285875"/>
              <a:chOff x="380999" y="3505199"/>
              <a:chExt cx="11430000" cy="1714500"/>
            </a:xfrm>
          </p:grpSpPr>
          <p:sp>
            <p:nvSpPr>
              <p:cNvPr id="40" name="object 16">
                <a:extLst>
                  <a:ext uri="{FF2B5EF4-FFF2-40B4-BE49-F238E27FC236}">
                    <a16:creationId xmlns:a16="http://schemas.microsoft.com/office/drawing/2014/main" id="{94678D4F-FA1D-8D7A-FABA-F46F39CB9FDE}"/>
                  </a:ext>
                </a:extLst>
              </p:cNvPr>
              <p:cNvSpPr/>
              <p:nvPr/>
            </p:nvSpPr>
            <p:spPr>
              <a:xfrm>
                <a:off x="404812" y="3505199"/>
                <a:ext cx="11406505" cy="1714500"/>
              </a:xfrm>
              <a:custGeom>
                <a:avLst/>
                <a:gdLst/>
                <a:ahLst/>
                <a:cxnLst/>
                <a:rect l="l" t="t" r="r" b="b"/>
                <a:pathLst>
                  <a:path w="11406505" h="1714500">
                    <a:moveTo>
                      <a:pt x="11334989" y="1714499"/>
                    </a:moveTo>
                    <a:lnTo>
                      <a:pt x="48947" y="1714499"/>
                    </a:lnTo>
                    <a:lnTo>
                      <a:pt x="45540" y="1714011"/>
                    </a:lnTo>
                    <a:lnTo>
                      <a:pt x="12911" y="1688642"/>
                    </a:lnTo>
                    <a:lnTo>
                      <a:pt x="335" y="1648258"/>
                    </a:lnTo>
                    <a:lnTo>
                      <a:pt x="0" y="1643303"/>
                    </a:lnTo>
                    <a:lnTo>
                      <a:pt x="0" y="1638299"/>
                    </a:lnTo>
                    <a:lnTo>
                      <a:pt x="0" y="71196"/>
                    </a:lnTo>
                    <a:lnTo>
                      <a:pt x="10739" y="29705"/>
                    </a:lnTo>
                    <a:lnTo>
                      <a:pt x="38793" y="2439"/>
                    </a:lnTo>
                    <a:lnTo>
                      <a:pt x="48947" y="0"/>
                    </a:lnTo>
                    <a:lnTo>
                      <a:pt x="11334989" y="0"/>
                    </a:lnTo>
                    <a:lnTo>
                      <a:pt x="11376481" y="15621"/>
                    </a:lnTo>
                    <a:lnTo>
                      <a:pt x="11402300" y="51661"/>
                    </a:lnTo>
                    <a:lnTo>
                      <a:pt x="11406186" y="71196"/>
                    </a:lnTo>
                    <a:lnTo>
                      <a:pt x="11406186" y="1643303"/>
                    </a:lnTo>
                    <a:lnTo>
                      <a:pt x="11390564" y="1684793"/>
                    </a:lnTo>
                    <a:lnTo>
                      <a:pt x="11354524" y="1710613"/>
                    </a:lnTo>
                    <a:lnTo>
                      <a:pt x="11339945" y="1714011"/>
                    </a:lnTo>
                    <a:lnTo>
                      <a:pt x="11334989" y="171449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350">
                  <a:latin typeface="Kaiti SC" panose="02010600040101010101" pitchFamily="2" charset="-122"/>
                  <a:ea typeface="Kaiti SC" panose="02010600040101010101" pitchFamily="2" charset="-122"/>
                </a:endParaRPr>
              </a:p>
            </p:txBody>
          </p:sp>
          <p:sp>
            <p:nvSpPr>
              <p:cNvPr id="41" name="object 17">
                <a:extLst>
                  <a:ext uri="{FF2B5EF4-FFF2-40B4-BE49-F238E27FC236}">
                    <a16:creationId xmlns:a16="http://schemas.microsoft.com/office/drawing/2014/main" id="{496174FA-2D3E-F333-E98E-33DB0C7D2CD4}"/>
                  </a:ext>
                </a:extLst>
              </p:cNvPr>
              <p:cNvSpPr/>
              <p:nvPr/>
            </p:nvSpPr>
            <p:spPr>
              <a:xfrm>
                <a:off x="380999" y="3505400"/>
                <a:ext cx="72390" cy="1714500"/>
              </a:xfrm>
              <a:custGeom>
                <a:avLst/>
                <a:gdLst/>
                <a:ahLst/>
                <a:cxnLst/>
                <a:rect l="l" t="t" r="r" b="b"/>
                <a:pathLst>
                  <a:path w="72390" h="1714500">
                    <a:moveTo>
                      <a:pt x="72031" y="1714097"/>
                    </a:moveTo>
                    <a:lnTo>
                      <a:pt x="33857" y="1701467"/>
                    </a:lnTo>
                    <a:lnTo>
                      <a:pt x="5800" y="1667258"/>
                    </a:lnTo>
                    <a:lnTo>
                      <a:pt x="0" y="1638098"/>
                    </a:lnTo>
                    <a:lnTo>
                      <a:pt x="0" y="75998"/>
                    </a:lnTo>
                    <a:lnTo>
                      <a:pt x="12830" y="33655"/>
                    </a:lnTo>
                    <a:lnTo>
                      <a:pt x="47039" y="5598"/>
                    </a:lnTo>
                    <a:lnTo>
                      <a:pt x="72031" y="0"/>
                    </a:lnTo>
                    <a:lnTo>
                      <a:pt x="68765" y="1731"/>
                    </a:lnTo>
                    <a:lnTo>
                      <a:pt x="61763" y="9465"/>
                    </a:lnTo>
                    <a:lnTo>
                      <a:pt x="49800" y="46838"/>
                    </a:lnTo>
                    <a:lnTo>
                      <a:pt x="47625" y="75998"/>
                    </a:lnTo>
                    <a:lnTo>
                      <a:pt x="47625" y="1638098"/>
                    </a:lnTo>
                    <a:lnTo>
                      <a:pt x="52436" y="1680440"/>
                    </a:lnTo>
                    <a:lnTo>
                      <a:pt x="68765" y="1712364"/>
                    </a:lnTo>
                    <a:lnTo>
                      <a:pt x="72031" y="171409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>
                  <a:latin typeface="Kaiti SC" panose="02010600040101010101" pitchFamily="2" charset="-122"/>
                  <a:ea typeface="Kaiti SC" panose="02010600040101010101" pitchFamily="2" charset="-122"/>
                </a:endParaRPr>
              </a:p>
            </p:txBody>
          </p:sp>
          <p:sp>
            <p:nvSpPr>
              <p:cNvPr id="42" name="object 18">
                <a:extLst>
                  <a:ext uri="{FF2B5EF4-FFF2-40B4-BE49-F238E27FC236}">
                    <a16:creationId xmlns:a16="http://schemas.microsoft.com/office/drawing/2014/main" id="{77588D7C-C54C-47B9-5C8A-521756041CD0}"/>
                  </a:ext>
                </a:extLst>
              </p:cNvPr>
              <p:cNvSpPr/>
              <p:nvPr/>
            </p:nvSpPr>
            <p:spPr>
              <a:xfrm>
                <a:off x="619124" y="3695699"/>
                <a:ext cx="571500" cy="571500"/>
              </a:xfrm>
              <a:custGeom>
                <a:avLst/>
                <a:gdLst/>
                <a:ahLst/>
                <a:cxnLst/>
                <a:rect l="l" t="t" r="r" b="b"/>
                <a:pathLst>
                  <a:path w="571500" h="571500">
                    <a:moveTo>
                      <a:pt x="285749" y="571499"/>
                    </a:moveTo>
                    <a:lnTo>
                      <a:pt x="243821" y="568406"/>
                    </a:lnTo>
                    <a:lnTo>
                      <a:pt x="202801" y="559194"/>
                    </a:lnTo>
                    <a:lnTo>
                      <a:pt x="163576" y="544064"/>
                    </a:lnTo>
                    <a:lnTo>
                      <a:pt x="126995" y="523341"/>
                    </a:lnTo>
                    <a:lnTo>
                      <a:pt x="93851" y="497476"/>
                    </a:lnTo>
                    <a:lnTo>
                      <a:pt x="64862" y="467027"/>
                    </a:lnTo>
                    <a:lnTo>
                      <a:pt x="40653" y="432654"/>
                    </a:lnTo>
                    <a:lnTo>
                      <a:pt x="21751" y="395101"/>
                    </a:lnTo>
                    <a:lnTo>
                      <a:pt x="8563" y="355181"/>
                    </a:lnTo>
                    <a:lnTo>
                      <a:pt x="1375" y="313758"/>
                    </a:lnTo>
                    <a:lnTo>
                      <a:pt x="0" y="285749"/>
                    </a:lnTo>
                    <a:lnTo>
                      <a:pt x="343" y="271728"/>
                    </a:lnTo>
                    <a:lnTo>
                      <a:pt x="5490" y="230002"/>
                    </a:lnTo>
                    <a:lnTo>
                      <a:pt x="16703" y="189483"/>
                    </a:lnTo>
                    <a:lnTo>
                      <a:pt x="33740" y="151048"/>
                    </a:lnTo>
                    <a:lnTo>
                      <a:pt x="56233" y="115528"/>
                    </a:lnTo>
                    <a:lnTo>
                      <a:pt x="83694" y="83693"/>
                    </a:lnTo>
                    <a:lnTo>
                      <a:pt x="115528" y="56233"/>
                    </a:lnTo>
                    <a:lnTo>
                      <a:pt x="151048" y="33740"/>
                    </a:lnTo>
                    <a:lnTo>
                      <a:pt x="189483" y="16703"/>
                    </a:lnTo>
                    <a:lnTo>
                      <a:pt x="230002" y="5490"/>
                    </a:lnTo>
                    <a:lnTo>
                      <a:pt x="271728" y="344"/>
                    </a:lnTo>
                    <a:lnTo>
                      <a:pt x="285749" y="0"/>
                    </a:lnTo>
                    <a:lnTo>
                      <a:pt x="299771" y="344"/>
                    </a:lnTo>
                    <a:lnTo>
                      <a:pt x="341497" y="5490"/>
                    </a:lnTo>
                    <a:lnTo>
                      <a:pt x="382016" y="16703"/>
                    </a:lnTo>
                    <a:lnTo>
                      <a:pt x="420451" y="33740"/>
                    </a:lnTo>
                    <a:lnTo>
                      <a:pt x="455971" y="56233"/>
                    </a:lnTo>
                    <a:lnTo>
                      <a:pt x="487805" y="83693"/>
                    </a:lnTo>
                    <a:lnTo>
                      <a:pt x="515266" y="115528"/>
                    </a:lnTo>
                    <a:lnTo>
                      <a:pt x="537758" y="151048"/>
                    </a:lnTo>
                    <a:lnTo>
                      <a:pt x="554796" y="189483"/>
                    </a:lnTo>
                    <a:lnTo>
                      <a:pt x="566009" y="230002"/>
                    </a:lnTo>
                    <a:lnTo>
                      <a:pt x="571155" y="271728"/>
                    </a:lnTo>
                    <a:lnTo>
                      <a:pt x="571499" y="285749"/>
                    </a:lnTo>
                    <a:lnTo>
                      <a:pt x="571155" y="299771"/>
                    </a:lnTo>
                    <a:lnTo>
                      <a:pt x="566009" y="341496"/>
                    </a:lnTo>
                    <a:lnTo>
                      <a:pt x="554796" y="382015"/>
                    </a:lnTo>
                    <a:lnTo>
                      <a:pt x="537758" y="420451"/>
                    </a:lnTo>
                    <a:lnTo>
                      <a:pt x="515266" y="455970"/>
                    </a:lnTo>
                    <a:lnTo>
                      <a:pt x="487805" y="487805"/>
                    </a:lnTo>
                    <a:lnTo>
                      <a:pt x="455971" y="515266"/>
                    </a:lnTo>
                    <a:lnTo>
                      <a:pt x="420451" y="537758"/>
                    </a:lnTo>
                    <a:lnTo>
                      <a:pt x="382016" y="554795"/>
                    </a:lnTo>
                    <a:lnTo>
                      <a:pt x="341496" y="566008"/>
                    </a:lnTo>
                    <a:lnTo>
                      <a:pt x="299771" y="571155"/>
                    </a:lnTo>
                    <a:lnTo>
                      <a:pt x="285749" y="571499"/>
                    </a:lnTo>
                    <a:close/>
                  </a:path>
                </a:pathLst>
              </a:custGeom>
              <a:solidFill>
                <a:srgbClr val="2562EB"/>
              </a:solidFill>
            </p:spPr>
            <p:txBody>
              <a:bodyPr wrap="square" lIns="0" tIns="0" rIns="0" bIns="0" rtlCol="0"/>
              <a:lstStyle/>
              <a:p>
                <a:endParaRPr sz="1350">
                  <a:latin typeface="Kaiti SC" panose="02010600040101010101" pitchFamily="2" charset="-122"/>
                  <a:ea typeface="Kaiti SC" panose="02010600040101010101" pitchFamily="2" charset="-122"/>
                </a:endParaRPr>
              </a:p>
            </p:txBody>
          </p:sp>
          <p:pic>
            <p:nvPicPr>
              <p:cNvPr id="43" name="object 19">
                <a:extLst>
                  <a:ext uri="{FF2B5EF4-FFF2-40B4-BE49-F238E27FC236}">
                    <a16:creationId xmlns:a16="http://schemas.microsoft.com/office/drawing/2014/main" id="{BFBF5EC2-F67A-824B-045E-1009495111E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61999" y="3829049"/>
                <a:ext cx="285749" cy="304799"/>
              </a:xfrm>
              <a:prstGeom prst="rect">
                <a:avLst/>
              </a:prstGeom>
            </p:spPr>
          </p:pic>
        </p:grpSp>
        <p:sp>
          <p:nvSpPr>
            <p:cNvPr id="44" name="object 20">
              <a:extLst>
                <a:ext uri="{FF2B5EF4-FFF2-40B4-BE49-F238E27FC236}">
                  <a16:creationId xmlns:a16="http://schemas.microsoft.com/office/drawing/2014/main" id="{8E57B5BB-6A3C-ADA8-F86E-42709B73BE13}"/>
                </a:ext>
              </a:extLst>
            </p:cNvPr>
            <p:cNvSpPr txBox="1"/>
            <p:nvPr/>
          </p:nvSpPr>
          <p:spPr>
            <a:xfrm>
              <a:off x="902730" y="2604317"/>
              <a:ext cx="2247900" cy="252954"/>
            </a:xfrm>
            <a:prstGeom prst="rect">
              <a:avLst/>
            </a:prstGeom>
          </p:spPr>
          <p:txBody>
            <a:bodyPr vert="horz" wrap="square" lIns="0" tIns="10478" rIns="0" bIns="0" rtlCol="0">
              <a:spAutoFit/>
            </a:bodyPr>
            <a:lstStyle/>
            <a:p>
              <a:pPr marL="9525">
                <a:spcBef>
                  <a:spcPts val="83"/>
                </a:spcBef>
              </a:pPr>
              <a:r>
                <a:rPr sz="1575" spc="-236" dirty="0">
                  <a:solidFill>
                    <a:srgbClr val="2562EB"/>
                  </a:solidFill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系統管理功能（登記桌權限</a:t>
              </a:r>
              <a:r>
                <a:rPr sz="1575" spc="-274" dirty="0">
                  <a:solidFill>
                    <a:srgbClr val="2562EB"/>
                  </a:solidFill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）</a:t>
              </a:r>
              <a:endParaRPr sz="1575">
                <a:latin typeface="Kaiti SC" panose="02010600040101010101" pitchFamily="2" charset="-122"/>
                <a:ea typeface="Kaiti SC" panose="02010600040101010101" pitchFamily="2" charset="-122"/>
                <a:cs typeface="SimSun"/>
              </a:endParaRPr>
            </a:p>
          </p:txBody>
        </p:sp>
        <p:grpSp>
          <p:nvGrpSpPr>
            <p:cNvPr id="45" name="object 21">
              <a:extLst>
                <a:ext uri="{FF2B5EF4-FFF2-40B4-BE49-F238E27FC236}">
                  <a16:creationId xmlns:a16="http://schemas.microsoft.com/office/drawing/2014/main" id="{7E354F35-7971-3360-5B3F-61B299CBF971}"/>
                </a:ext>
              </a:extLst>
            </p:cNvPr>
            <p:cNvGrpSpPr/>
            <p:nvPr/>
          </p:nvGrpSpPr>
          <p:grpSpPr>
            <a:xfrm>
              <a:off x="912255" y="2957656"/>
              <a:ext cx="2486025" cy="685800"/>
              <a:chOff x="1381124" y="4114799"/>
              <a:chExt cx="3314700" cy="914400"/>
            </a:xfrm>
          </p:grpSpPr>
          <p:sp>
            <p:nvSpPr>
              <p:cNvPr id="46" name="object 22">
                <a:extLst>
                  <a:ext uri="{FF2B5EF4-FFF2-40B4-BE49-F238E27FC236}">
                    <a16:creationId xmlns:a16="http://schemas.microsoft.com/office/drawing/2014/main" id="{C6F63A52-F3B5-58F2-D987-BA59D25C4ED4}"/>
                  </a:ext>
                </a:extLst>
              </p:cNvPr>
              <p:cNvSpPr/>
              <p:nvPr/>
            </p:nvSpPr>
            <p:spPr>
              <a:xfrm>
                <a:off x="1381124" y="4114799"/>
                <a:ext cx="3314700" cy="914400"/>
              </a:xfrm>
              <a:custGeom>
                <a:avLst/>
                <a:gdLst/>
                <a:ahLst/>
                <a:cxnLst/>
                <a:rect l="l" t="t" r="r" b="b"/>
                <a:pathLst>
                  <a:path w="3314700" h="914400">
                    <a:moveTo>
                      <a:pt x="3243503" y="914399"/>
                    </a:moveTo>
                    <a:lnTo>
                      <a:pt x="71196" y="914399"/>
                    </a:lnTo>
                    <a:lnTo>
                      <a:pt x="66241" y="913911"/>
                    </a:lnTo>
                    <a:lnTo>
                      <a:pt x="29705" y="898778"/>
                    </a:lnTo>
                    <a:lnTo>
                      <a:pt x="3885" y="862737"/>
                    </a:lnTo>
                    <a:lnTo>
                      <a:pt x="0" y="843203"/>
                    </a:lnTo>
                    <a:lnTo>
                      <a:pt x="0" y="838199"/>
                    </a:lnTo>
                    <a:lnTo>
                      <a:pt x="0" y="71196"/>
                    </a:lnTo>
                    <a:lnTo>
                      <a:pt x="15621" y="29704"/>
                    </a:lnTo>
                    <a:lnTo>
                      <a:pt x="51661" y="3885"/>
                    </a:lnTo>
                    <a:lnTo>
                      <a:pt x="71196" y="0"/>
                    </a:lnTo>
                    <a:lnTo>
                      <a:pt x="3243503" y="0"/>
                    </a:lnTo>
                    <a:lnTo>
                      <a:pt x="3284994" y="15621"/>
                    </a:lnTo>
                    <a:lnTo>
                      <a:pt x="3310813" y="51661"/>
                    </a:lnTo>
                    <a:lnTo>
                      <a:pt x="3314699" y="71196"/>
                    </a:lnTo>
                    <a:lnTo>
                      <a:pt x="3314699" y="843203"/>
                    </a:lnTo>
                    <a:lnTo>
                      <a:pt x="3299077" y="884694"/>
                    </a:lnTo>
                    <a:lnTo>
                      <a:pt x="3263037" y="910513"/>
                    </a:lnTo>
                    <a:lnTo>
                      <a:pt x="3248458" y="913911"/>
                    </a:lnTo>
                    <a:lnTo>
                      <a:pt x="3243503" y="914399"/>
                    </a:lnTo>
                    <a:close/>
                  </a:path>
                </a:pathLst>
              </a:custGeom>
              <a:solidFill>
                <a:srgbClr val="F2F4F5"/>
              </a:solidFill>
            </p:spPr>
            <p:txBody>
              <a:bodyPr wrap="square" lIns="0" tIns="0" rIns="0" bIns="0" rtlCol="0"/>
              <a:lstStyle/>
              <a:p>
                <a:endParaRPr sz="1350">
                  <a:latin typeface="Kaiti SC" panose="02010600040101010101" pitchFamily="2" charset="-122"/>
                  <a:ea typeface="Kaiti SC" panose="02010600040101010101" pitchFamily="2" charset="-122"/>
                </a:endParaRPr>
              </a:p>
            </p:txBody>
          </p:sp>
          <p:pic>
            <p:nvPicPr>
              <p:cNvPr id="47" name="object 23">
                <a:extLst>
                  <a:ext uri="{FF2B5EF4-FFF2-40B4-BE49-F238E27FC236}">
                    <a16:creationId xmlns:a16="http://schemas.microsoft.com/office/drawing/2014/main" id="{54830399-E9F3-974B-6CC5-C95978DF6AF4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495424" y="4267199"/>
                <a:ext cx="190499" cy="152399"/>
              </a:xfrm>
              <a:prstGeom prst="rect">
                <a:avLst/>
              </a:prstGeom>
            </p:spPr>
          </p:pic>
        </p:grpSp>
        <p:sp>
          <p:nvSpPr>
            <p:cNvPr id="48" name="object 24">
              <a:extLst>
                <a:ext uri="{FF2B5EF4-FFF2-40B4-BE49-F238E27FC236}">
                  <a16:creationId xmlns:a16="http://schemas.microsoft.com/office/drawing/2014/main" id="{D61BD2C1-09E5-C47C-3D8F-3E5BE3FEA47B}"/>
                </a:ext>
              </a:extLst>
            </p:cNvPr>
            <p:cNvSpPr txBox="1"/>
            <p:nvPr/>
          </p:nvSpPr>
          <p:spPr>
            <a:xfrm>
              <a:off x="1188481" y="3021340"/>
              <a:ext cx="476250" cy="171681"/>
            </a:xfrm>
            <a:prstGeom prst="rect">
              <a:avLst/>
            </a:prstGeom>
          </p:spPr>
          <p:txBody>
            <a:bodyPr vert="horz" wrap="square" lIns="0" tIns="10001" rIns="0" bIns="0" rtlCol="0">
              <a:spAutoFit/>
            </a:bodyPr>
            <a:lstStyle/>
            <a:p>
              <a:pPr marL="9525">
                <a:spcBef>
                  <a:spcPts val="79"/>
                </a:spcBef>
              </a:pPr>
              <a:r>
                <a:rPr sz="1050" spc="-143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設定代理</a:t>
              </a:r>
              <a:endParaRPr sz="1050">
                <a:latin typeface="Kaiti SC" panose="02010600040101010101" pitchFamily="2" charset="-122"/>
                <a:ea typeface="Kaiti SC" panose="02010600040101010101" pitchFamily="2" charset="-122"/>
                <a:cs typeface="SimSun"/>
              </a:endParaRPr>
            </a:p>
          </p:txBody>
        </p:sp>
        <p:sp>
          <p:nvSpPr>
            <p:cNvPr id="49" name="object 25">
              <a:extLst>
                <a:ext uri="{FF2B5EF4-FFF2-40B4-BE49-F238E27FC236}">
                  <a16:creationId xmlns:a16="http://schemas.microsoft.com/office/drawing/2014/main" id="{CD0350A9-0218-B15A-6355-FD55C7BDB8BD}"/>
                </a:ext>
              </a:extLst>
            </p:cNvPr>
            <p:cNvSpPr txBox="1"/>
            <p:nvPr/>
          </p:nvSpPr>
          <p:spPr>
            <a:xfrm>
              <a:off x="988455" y="3249341"/>
              <a:ext cx="2319338" cy="294184"/>
            </a:xfrm>
            <a:prstGeom prst="rect">
              <a:avLst/>
            </a:prstGeom>
          </p:spPr>
          <p:txBody>
            <a:bodyPr vert="horz" wrap="square" lIns="0" tIns="8573" rIns="0" bIns="0" rtlCol="0">
              <a:spAutoFit/>
            </a:bodyPr>
            <a:lstStyle/>
            <a:p>
              <a:pPr marL="9525" marR="3810">
                <a:lnSpc>
                  <a:spcPct val="108700"/>
                </a:lnSpc>
                <a:spcBef>
                  <a:spcPts val="68"/>
                </a:spcBef>
              </a:pP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當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您需要請假時，可設定職務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代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理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⼈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。分為「即時</a:t>
              </a:r>
              <a:r>
                <a:rPr sz="863" spc="-53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代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理」與「預約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代</a:t>
              </a:r>
              <a:r>
                <a:rPr sz="863" spc="-153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理」，確保公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⽂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不中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斷</a:t>
              </a:r>
              <a:r>
                <a:rPr sz="863" spc="-38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。</a:t>
              </a:r>
              <a:endParaRPr sz="863">
                <a:latin typeface="Kaiti SC" panose="02010600040101010101" pitchFamily="2" charset="-122"/>
                <a:ea typeface="Kaiti SC" panose="02010600040101010101" pitchFamily="2" charset="-122"/>
                <a:cs typeface="SimSun"/>
              </a:endParaRPr>
            </a:p>
          </p:txBody>
        </p:sp>
        <p:grpSp>
          <p:nvGrpSpPr>
            <p:cNvPr id="50" name="object 26">
              <a:extLst>
                <a:ext uri="{FF2B5EF4-FFF2-40B4-BE49-F238E27FC236}">
                  <a16:creationId xmlns:a16="http://schemas.microsoft.com/office/drawing/2014/main" id="{B7F7A408-6D39-65F7-6EC5-C7098CD4873E}"/>
                </a:ext>
              </a:extLst>
            </p:cNvPr>
            <p:cNvGrpSpPr/>
            <p:nvPr/>
          </p:nvGrpSpPr>
          <p:grpSpPr>
            <a:xfrm>
              <a:off x="3512581" y="2957656"/>
              <a:ext cx="2478881" cy="685800"/>
              <a:chOff x="4848224" y="4114799"/>
              <a:chExt cx="3305175" cy="914400"/>
            </a:xfrm>
          </p:grpSpPr>
          <p:sp>
            <p:nvSpPr>
              <p:cNvPr id="51" name="object 27">
                <a:extLst>
                  <a:ext uri="{FF2B5EF4-FFF2-40B4-BE49-F238E27FC236}">
                    <a16:creationId xmlns:a16="http://schemas.microsoft.com/office/drawing/2014/main" id="{E850872E-385F-1E9E-6D50-3E39DE9F0B49}"/>
                  </a:ext>
                </a:extLst>
              </p:cNvPr>
              <p:cNvSpPr/>
              <p:nvPr/>
            </p:nvSpPr>
            <p:spPr>
              <a:xfrm>
                <a:off x="4848224" y="4114799"/>
                <a:ext cx="3305175" cy="914400"/>
              </a:xfrm>
              <a:custGeom>
                <a:avLst/>
                <a:gdLst/>
                <a:ahLst/>
                <a:cxnLst/>
                <a:rect l="l" t="t" r="r" b="b"/>
                <a:pathLst>
                  <a:path w="3305175" h="914400">
                    <a:moveTo>
                      <a:pt x="3233978" y="914399"/>
                    </a:moveTo>
                    <a:lnTo>
                      <a:pt x="71196" y="914399"/>
                    </a:lnTo>
                    <a:lnTo>
                      <a:pt x="66241" y="913911"/>
                    </a:lnTo>
                    <a:lnTo>
                      <a:pt x="29705" y="898778"/>
                    </a:lnTo>
                    <a:lnTo>
                      <a:pt x="3885" y="862737"/>
                    </a:lnTo>
                    <a:lnTo>
                      <a:pt x="0" y="843203"/>
                    </a:lnTo>
                    <a:lnTo>
                      <a:pt x="0" y="838199"/>
                    </a:lnTo>
                    <a:lnTo>
                      <a:pt x="0" y="71196"/>
                    </a:lnTo>
                    <a:lnTo>
                      <a:pt x="15621" y="29704"/>
                    </a:lnTo>
                    <a:lnTo>
                      <a:pt x="51661" y="3885"/>
                    </a:lnTo>
                    <a:lnTo>
                      <a:pt x="71196" y="0"/>
                    </a:lnTo>
                    <a:lnTo>
                      <a:pt x="3233978" y="0"/>
                    </a:lnTo>
                    <a:lnTo>
                      <a:pt x="3275468" y="15621"/>
                    </a:lnTo>
                    <a:lnTo>
                      <a:pt x="3301288" y="51661"/>
                    </a:lnTo>
                    <a:lnTo>
                      <a:pt x="3305174" y="71196"/>
                    </a:lnTo>
                    <a:lnTo>
                      <a:pt x="3305174" y="843203"/>
                    </a:lnTo>
                    <a:lnTo>
                      <a:pt x="3289552" y="884694"/>
                    </a:lnTo>
                    <a:lnTo>
                      <a:pt x="3253511" y="910513"/>
                    </a:lnTo>
                    <a:lnTo>
                      <a:pt x="3238933" y="913911"/>
                    </a:lnTo>
                    <a:lnTo>
                      <a:pt x="3233978" y="914399"/>
                    </a:lnTo>
                    <a:close/>
                  </a:path>
                </a:pathLst>
              </a:custGeom>
              <a:solidFill>
                <a:srgbClr val="F2F4F5"/>
              </a:solidFill>
            </p:spPr>
            <p:txBody>
              <a:bodyPr wrap="square" lIns="0" tIns="0" rIns="0" bIns="0" rtlCol="0"/>
              <a:lstStyle/>
              <a:p>
                <a:endParaRPr sz="1350">
                  <a:latin typeface="Kaiti SC" panose="02010600040101010101" pitchFamily="2" charset="-122"/>
                  <a:ea typeface="Kaiti SC" panose="02010600040101010101" pitchFamily="2" charset="-122"/>
                </a:endParaRPr>
              </a:p>
            </p:txBody>
          </p:sp>
          <p:pic>
            <p:nvPicPr>
              <p:cNvPr id="52" name="object 28">
                <a:extLst>
                  <a:ext uri="{FF2B5EF4-FFF2-40B4-BE49-F238E27FC236}">
                    <a16:creationId xmlns:a16="http://schemas.microsoft.com/office/drawing/2014/main" id="{AD8E25FD-5573-06DE-B28F-99FE1B379B2B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962524" y="4267199"/>
                <a:ext cx="190499" cy="152399"/>
              </a:xfrm>
              <a:prstGeom prst="rect">
                <a:avLst/>
              </a:prstGeom>
            </p:spPr>
          </p:pic>
        </p:grpSp>
        <p:sp>
          <p:nvSpPr>
            <p:cNvPr id="53" name="object 29">
              <a:extLst>
                <a:ext uri="{FF2B5EF4-FFF2-40B4-BE49-F238E27FC236}">
                  <a16:creationId xmlns:a16="http://schemas.microsoft.com/office/drawing/2014/main" id="{8F834C06-5BC1-E10B-744F-6B9D6E65A882}"/>
                </a:ext>
              </a:extLst>
            </p:cNvPr>
            <p:cNvSpPr txBox="1"/>
            <p:nvPr/>
          </p:nvSpPr>
          <p:spPr>
            <a:xfrm>
              <a:off x="3786350" y="3021340"/>
              <a:ext cx="704850" cy="171681"/>
            </a:xfrm>
            <a:prstGeom prst="rect">
              <a:avLst/>
            </a:prstGeom>
          </p:spPr>
          <p:txBody>
            <a:bodyPr vert="horz" wrap="square" lIns="0" tIns="10001" rIns="0" bIns="0" rtlCol="0">
              <a:spAutoFit/>
            </a:bodyPr>
            <a:lstStyle/>
            <a:p>
              <a:pPr marL="9525">
                <a:spcBef>
                  <a:spcPts val="79"/>
                </a:spcBef>
              </a:pPr>
              <a:r>
                <a:rPr sz="1050" spc="-146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單位權限管理</a:t>
              </a:r>
              <a:endParaRPr sz="1050">
                <a:latin typeface="Kaiti SC" panose="02010600040101010101" pitchFamily="2" charset="-122"/>
                <a:ea typeface="Kaiti SC" panose="02010600040101010101" pitchFamily="2" charset="-122"/>
                <a:cs typeface="SimSun"/>
              </a:endParaRPr>
            </a:p>
          </p:txBody>
        </p:sp>
        <p:sp>
          <p:nvSpPr>
            <p:cNvPr id="54" name="object 30">
              <a:extLst>
                <a:ext uri="{FF2B5EF4-FFF2-40B4-BE49-F238E27FC236}">
                  <a16:creationId xmlns:a16="http://schemas.microsoft.com/office/drawing/2014/main" id="{367A24F5-1A8E-3B5E-21F6-AD3F053F3853}"/>
                </a:ext>
              </a:extLst>
            </p:cNvPr>
            <p:cNvSpPr txBox="1"/>
            <p:nvPr/>
          </p:nvSpPr>
          <p:spPr>
            <a:xfrm>
              <a:off x="3586324" y="3249340"/>
              <a:ext cx="2319338" cy="294184"/>
            </a:xfrm>
            <a:prstGeom prst="rect">
              <a:avLst/>
            </a:prstGeom>
          </p:spPr>
          <p:txBody>
            <a:bodyPr vert="horz" wrap="square" lIns="0" tIns="8573" rIns="0" bIns="0" rtlCol="0">
              <a:spAutoFit/>
            </a:bodyPr>
            <a:lstStyle/>
            <a:p>
              <a:pPr marL="9525" marR="3810">
                <a:lnSpc>
                  <a:spcPct val="108700"/>
                </a:lnSpc>
                <a:spcBef>
                  <a:spcPts val="68"/>
                </a:spcBef>
              </a:pP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當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單位內有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⼈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員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異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動或職務調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整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時，可在此修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改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或</a:t>
              </a:r>
              <a:r>
                <a:rPr sz="863" spc="-53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新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增同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仁</a:t>
              </a:r>
              <a:r>
                <a:rPr sz="863" spc="-79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的職位與權限。</a:t>
              </a:r>
              <a:endParaRPr sz="863" dirty="0">
                <a:latin typeface="Kaiti SC" panose="02010600040101010101" pitchFamily="2" charset="-122"/>
                <a:ea typeface="Kaiti SC" panose="02010600040101010101" pitchFamily="2" charset="-122"/>
                <a:cs typeface="SimSun"/>
              </a:endParaRPr>
            </a:p>
          </p:txBody>
        </p:sp>
        <p:grpSp>
          <p:nvGrpSpPr>
            <p:cNvPr id="55" name="object 31">
              <a:extLst>
                <a:ext uri="{FF2B5EF4-FFF2-40B4-BE49-F238E27FC236}">
                  <a16:creationId xmlns:a16="http://schemas.microsoft.com/office/drawing/2014/main" id="{F973C78E-3298-F3C7-441B-AF51B9EE178B}"/>
                </a:ext>
              </a:extLst>
            </p:cNvPr>
            <p:cNvGrpSpPr/>
            <p:nvPr/>
          </p:nvGrpSpPr>
          <p:grpSpPr>
            <a:xfrm>
              <a:off x="6105761" y="2957656"/>
              <a:ext cx="2486025" cy="685800"/>
              <a:chOff x="8305799" y="4114799"/>
              <a:chExt cx="3314700" cy="914400"/>
            </a:xfrm>
          </p:grpSpPr>
          <p:sp>
            <p:nvSpPr>
              <p:cNvPr id="56" name="object 32">
                <a:extLst>
                  <a:ext uri="{FF2B5EF4-FFF2-40B4-BE49-F238E27FC236}">
                    <a16:creationId xmlns:a16="http://schemas.microsoft.com/office/drawing/2014/main" id="{6280C034-FEDA-8A90-D0E4-F8047E23DA8F}"/>
                  </a:ext>
                </a:extLst>
              </p:cNvPr>
              <p:cNvSpPr/>
              <p:nvPr/>
            </p:nvSpPr>
            <p:spPr>
              <a:xfrm>
                <a:off x="8305799" y="4114799"/>
                <a:ext cx="3314700" cy="914400"/>
              </a:xfrm>
              <a:custGeom>
                <a:avLst/>
                <a:gdLst/>
                <a:ahLst/>
                <a:cxnLst/>
                <a:rect l="l" t="t" r="r" b="b"/>
                <a:pathLst>
                  <a:path w="3314700" h="914400">
                    <a:moveTo>
                      <a:pt x="3243502" y="914399"/>
                    </a:moveTo>
                    <a:lnTo>
                      <a:pt x="71196" y="914399"/>
                    </a:lnTo>
                    <a:lnTo>
                      <a:pt x="66240" y="913911"/>
                    </a:lnTo>
                    <a:lnTo>
                      <a:pt x="29704" y="898778"/>
                    </a:lnTo>
                    <a:lnTo>
                      <a:pt x="3885" y="862737"/>
                    </a:lnTo>
                    <a:lnTo>
                      <a:pt x="0" y="838199"/>
                    </a:lnTo>
                    <a:lnTo>
                      <a:pt x="0" y="71196"/>
                    </a:lnTo>
                    <a:lnTo>
                      <a:pt x="15621" y="29704"/>
                    </a:lnTo>
                    <a:lnTo>
                      <a:pt x="51661" y="3885"/>
                    </a:lnTo>
                    <a:lnTo>
                      <a:pt x="71196" y="0"/>
                    </a:lnTo>
                    <a:lnTo>
                      <a:pt x="3243502" y="0"/>
                    </a:lnTo>
                    <a:lnTo>
                      <a:pt x="3284994" y="15621"/>
                    </a:lnTo>
                    <a:lnTo>
                      <a:pt x="3310812" y="51661"/>
                    </a:lnTo>
                    <a:lnTo>
                      <a:pt x="3314699" y="71196"/>
                    </a:lnTo>
                    <a:lnTo>
                      <a:pt x="3314699" y="843203"/>
                    </a:lnTo>
                    <a:lnTo>
                      <a:pt x="3299078" y="884694"/>
                    </a:lnTo>
                    <a:lnTo>
                      <a:pt x="3263036" y="910513"/>
                    </a:lnTo>
                    <a:lnTo>
                      <a:pt x="3243502" y="914399"/>
                    </a:lnTo>
                    <a:close/>
                  </a:path>
                </a:pathLst>
              </a:custGeom>
              <a:solidFill>
                <a:srgbClr val="F2F4F5"/>
              </a:solidFill>
            </p:spPr>
            <p:txBody>
              <a:bodyPr wrap="square" lIns="0" tIns="0" rIns="0" bIns="0" rtlCol="0"/>
              <a:lstStyle/>
              <a:p>
                <a:endParaRPr sz="1350">
                  <a:latin typeface="Kaiti SC" panose="02010600040101010101" pitchFamily="2" charset="-122"/>
                  <a:ea typeface="Kaiti SC" panose="02010600040101010101" pitchFamily="2" charset="-122"/>
                </a:endParaRPr>
              </a:p>
            </p:txBody>
          </p:sp>
          <p:pic>
            <p:nvPicPr>
              <p:cNvPr id="57" name="object 33">
                <a:extLst>
                  <a:ext uri="{FF2B5EF4-FFF2-40B4-BE49-F238E27FC236}">
                    <a16:creationId xmlns:a16="http://schemas.microsoft.com/office/drawing/2014/main" id="{C56C9815-732C-C98D-89C7-4408249F2988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429624" y="4267199"/>
                <a:ext cx="142874" cy="152399"/>
              </a:xfrm>
              <a:prstGeom prst="rect">
                <a:avLst/>
              </a:prstGeom>
            </p:spPr>
          </p:pic>
        </p:grpSp>
        <p:sp>
          <p:nvSpPr>
            <p:cNvPr id="58" name="object 34">
              <a:extLst>
                <a:ext uri="{FF2B5EF4-FFF2-40B4-BE49-F238E27FC236}">
                  <a16:creationId xmlns:a16="http://schemas.microsoft.com/office/drawing/2014/main" id="{22D95BF6-DD70-0295-7B15-54308ACAC4C2}"/>
                </a:ext>
              </a:extLst>
            </p:cNvPr>
            <p:cNvSpPr txBox="1"/>
            <p:nvPr/>
          </p:nvSpPr>
          <p:spPr>
            <a:xfrm>
              <a:off x="6355756" y="3021340"/>
              <a:ext cx="476250" cy="171681"/>
            </a:xfrm>
            <a:prstGeom prst="rect">
              <a:avLst/>
            </a:prstGeom>
          </p:spPr>
          <p:txBody>
            <a:bodyPr vert="horz" wrap="square" lIns="0" tIns="10001" rIns="0" bIns="0" rtlCol="0">
              <a:spAutoFit/>
            </a:bodyPr>
            <a:lstStyle/>
            <a:p>
              <a:pPr marL="9525">
                <a:spcBef>
                  <a:spcPts val="79"/>
                </a:spcBef>
              </a:pPr>
              <a:r>
                <a:rPr sz="1050" spc="-158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移</a:t>
              </a:r>
              <a:r>
                <a:rPr sz="1050" spc="-158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⽂</a:t>
              </a:r>
              <a:r>
                <a:rPr sz="1050" spc="-124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設定</a:t>
              </a:r>
              <a:endParaRPr sz="1050">
                <a:latin typeface="Kaiti SC" panose="02010600040101010101" pitchFamily="2" charset="-122"/>
                <a:ea typeface="Kaiti SC" panose="02010600040101010101" pitchFamily="2" charset="-122"/>
                <a:cs typeface="SimSun"/>
              </a:endParaRPr>
            </a:p>
          </p:txBody>
        </p:sp>
        <p:sp>
          <p:nvSpPr>
            <p:cNvPr id="59" name="object 35">
              <a:extLst>
                <a:ext uri="{FF2B5EF4-FFF2-40B4-BE49-F238E27FC236}">
                  <a16:creationId xmlns:a16="http://schemas.microsoft.com/office/drawing/2014/main" id="{370DDD20-36E6-5252-FDE7-F7A5210B89C7}"/>
                </a:ext>
              </a:extLst>
            </p:cNvPr>
            <p:cNvSpPr txBox="1"/>
            <p:nvPr/>
          </p:nvSpPr>
          <p:spPr>
            <a:xfrm>
              <a:off x="6184306" y="3252398"/>
              <a:ext cx="2253139" cy="291362"/>
            </a:xfrm>
            <a:prstGeom prst="rect">
              <a:avLst/>
            </a:prstGeom>
          </p:spPr>
          <p:txBody>
            <a:bodyPr vert="horz" wrap="square" lIns="0" tIns="1905" rIns="0" bIns="0" rtlCol="0">
              <a:spAutoFit/>
            </a:bodyPr>
            <a:lstStyle/>
            <a:p>
              <a:pPr marL="9525" marR="3810">
                <a:lnSpc>
                  <a:spcPct val="107600"/>
                </a:lnSpc>
                <a:spcBef>
                  <a:spcPts val="15"/>
                </a:spcBef>
              </a:pP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當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某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件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公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⽂</a:t>
              </a:r>
              <a:r>
                <a:rPr sz="900" spc="-124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已分派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給</a:t>
              </a:r>
              <a:r>
                <a:rPr sz="788" dirty="0">
                  <a:latin typeface="Kaiti SC" panose="02010600040101010101" pitchFamily="2" charset="-122"/>
                  <a:ea typeface="Kaiti SC" panose="02010600040101010101" pitchFamily="2" charset="-122"/>
                  <a:cs typeface="Arial"/>
                </a:rPr>
                <a:t>A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承辦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⼈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，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但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發現應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由</a:t>
              </a:r>
              <a:r>
                <a:rPr sz="788" dirty="0">
                  <a:latin typeface="Kaiti SC" panose="02010600040101010101" pitchFamily="2" charset="-122"/>
                  <a:ea typeface="Kaiti SC" panose="02010600040101010101" pitchFamily="2" charset="-122"/>
                  <a:cs typeface="Arial"/>
                </a:rPr>
                <a:t>B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承辦</a:t>
              </a:r>
              <a:r>
                <a:rPr sz="863" spc="-49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⼈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處理時，可使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⽤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此功能在單位內進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⾏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案</a:t>
              </a:r>
              <a:r>
                <a:rPr sz="863" spc="-83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件</a:t>
              </a:r>
              <a:r>
                <a:rPr sz="863" spc="-68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移轉。</a:t>
              </a:r>
              <a:endParaRPr sz="863">
                <a:latin typeface="Kaiti SC" panose="02010600040101010101" pitchFamily="2" charset="-122"/>
                <a:ea typeface="Kaiti SC" panose="02010600040101010101" pitchFamily="2" charset="-122"/>
                <a:cs typeface="SimSun"/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6D7D435B-5673-7F20-6A54-47ACDD9BC5F6}"/>
              </a:ext>
            </a:extLst>
          </p:cNvPr>
          <p:cNvGrpSpPr/>
          <p:nvPr/>
        </p:nvGrpSpPr>
        <p:grpSpPr>
          <a:xfrm>
            <a:off x="147518" y="1033240"/>
            <a:ext cx="5318634" cy="1181619"/>
            <a:chOff x="147518" y="1033240"/>
            <a:chExt cx="5318634" cy="1181619"/>
          </a:xfrm>
        </p:grpSpPr>
        <p:grpSp>
          <p:nvGrpSpPr>
            <p:cNvPr id="33" name="object 8">
              <a:extLst>
                <a:ext uri="{FF2B5EF4-FFF2-40B4-BE49-F238E27FC236}">
                  <a16:creationId xmlns:a16="http://schemas.microsoft.com/office/drawing/2014/main" id="{AE82042A-0D79-19B4-BB21-4780176F4382}"/>
                </a:ext>
              </a:extLst>
            </p:cNvPr>
            <p:cNvGrpSpPr/>
            <p:nvPr/>
          </p:nvGrpSpPr>
          <p:grpSpPr>
            <a:xfrm>
              <a:off x="162161" y="1071707"/>
              <a:ext cx="5303991" cy="1143152"/>
              <a:chOff x="380999" y="1600199"/>
              <a:chExt cx="7071988" cy="1524202"/>
            </a:xfrm>
          </p:grpSpPr>
          <p:sp>
            <p:nvSpPr>
              <p:cNvPr id="34" name="object 9">
                <a:extLst>
                  <a:ext uri="{FF2B5EF4-FFF2-40B4-BE49-F238E27FC236}">
                    <a16:creationId xmlns:a16="http://schemas.microsoft.com/office/drawing/2014/main" id="{3B0B3956-0DFA-40CC-EA6B-8802794D332E}"/>
                  </a:ext>
                </a:extLst>
              </p:cNvPr>
              <p:cNvSpPr/>
              <p:nvPr/>
            </p:nvSpPr>
            <p:spPr>
              <a:xfrm>
                <a:off x="404814" y="1600199"/>
                <a:ext cx="7048173" cy="1524000"/>
              </a:xfrm>
              <a:custGeom>
                <a:avLst/>
                <a:gdLst/>
                <a:ahLst/>
                <a:cxnLst/>
                <a:rect l="l" t="t" r="r" b="b"/>
                <a:pathLst>
                  <a:path w="11406505" h="1524000">
                    <a:moveTo>
                      <a:pt x="11334989" y="1523999"/>
                    </a:moveTo>
                    <a:lnTo>
                      <a:pt x="48947" y="1523999"/>
                    </a:lnTo>
                    <a:lnTo>
                      <a:pt x="45540" y="1523511"/>
                    </a:lnTo>
                    <a:lnTo>
                      <a:pt x="12911" y="1498143"/>
                    </a:lnTo>
                    <a:lnTo>
                      <a:pt x="335" y="1457758"/>
                    </a:lnTo>
                    <a:lnTo>
                      <a:pt x="0" y="1452803"/>
                    </a:lnTo>
                    <a:lnTo>
                      <a:pt x="0" y="1447799"/>
                    </a:lnTo>
                    <a:lnTo>
                      <a:pt x="0" y="71196"/>
                    </a:lnTo>
                    <a:lnTo>
                      <a:pt x="10739" y="29705"/>
                    </a:lnTo>
                    <a:lnTo>
                      <a:pt x="38793" y="2440"/>
                    </a:lnTo>
                    <a:lnTo>
                      <a:pt x="48947" y="0"/>
                    </a:lnTo>
                    <a:lnTo>
                      <a:pt x="11334989" y="0"/>
                    </a:lnTo>
                    <a:lnTo>
                      <a:pt x="11376481" y="15621"/>
                    </a:lnTo>
                    <a:lnTo>
                      <a:pt x="11402300" y="51661"/>
                    </a:lnTo>
                    <a:lnTo>
                      <a:pt x="11406186" y="71196"/>
                    </a:lnTo>
                    <a:lnTo>
                      <a:pt x="11406186" y="1452803"/>
                    </a:lnTo>
                    <a:lnTo>
                      <a:pt x="11390564" y="1494294"/>
                    </a:lnTo>
                    <a:lnTo>
                      <a:pt x="11354524" y="1520113"/>
                    </a:lnTo>
                    <a:lnTo>
                      <a:pt x="11339945" y="1523511"/>
                    </a:lnTo>
                    <a:lnTo>
                      <a:pt x="11334989" y="152399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350">
                  <a:latin typeface="Kaiti SC" panose="02010600040101010101" pitchFamily="2" charset="-122"/>
                  <a:ea typeface="Kaiti SC" panose="02010600040101010101" pitchFamily="2" charset="-122"/>
                </a:endParaRPr>
              </a:p>
            </p:txBody>
          </p:sp>
          <p:sp>
            <p:nvSpPr>
              <p:cNvPr id="35" name="object 10">
                <a:extLst>
                  <a:ext uri="{FF2B5EF4-FFF2-40B4-BE49-F238E27FC236}">
                    <a16:creationId xmlns:a16="http://schemas.microsoft.com/office/drawing/2014/main" id="{F57E1C17-C776-8A95-65CE-B88769E0323F}"/>
                  </a:ext>
                </a:extLst>
              </p:cNvPr>
              <p:cNvSpPr/>
              <p:nvPr/>
            </p:nvSpPr>
            <p:spPr>
              <a:xfrm>
                <a:off x="380999" y="1600401"/>
                <a:ext cx="72390" cy="1524000"/>
              </a:xfrm>
              <a:custGeom>
                <a:avLst/>
                <a:gdLst/>
                <a:ahLst/>
                <a:cxnLst/>
                <a:rect l="l" t="t" r="r" b="b"/>
                <a:pathLst>
                  <a:path w="72390" h="1524000">
                    <a:moveTo>
                      <a:pt x="72031" y="1523597"/>
                    </a:moveTo>
                    <a:lnTo>
                      <a:pt x="33857" y="1510967"/>
                    </a:lnTo>
                    <a:lnTo>
                      <a:pt x="5800" y="1476758"/>
                    </a:lnTo>
                    <a:lnTo>
                      <a:pt x="0" y="1447598"/>
                    </a:lnTo>
                    <a:lnTo>
                      <a:pt x="0" y="75998"/>
                    </a:lnTo>
                    <a:lnTo>
                      <a:pt x="12830" y="33656"/>
                    </a:lnTo>
                    <a:lnTo>
                      <a:pt x="47039" y="5598"/>
                    </a:lnTo>
                    <a:lnTo>
                      <a:pt x="72031" y="0"/>
                    </a:lnTo>
                    <a:lnTo>
                      <a:pt x="68765" y="1732"/>
                    </a:lnTo>
                    <a:lnTo>
                      <a:pt x="61763" y="9465"/>
                    </a:lnTo>
                    <a:lnTo>
                      <a:pt x="49800" y="46838"/>
                    </a:lnTo>
                    <a:lnTo>
                      <a:pt x="47625" y="75998"/>
                    </a:lnTo>
                    <a:lnTo>
                      <a:pt x="47625" y="1447598"/>
                    </a:lnTo>
                    <a:lnTo>
                      <a:pt x="52436" y="1489940"/>
                    </a:lnTo>
                    <a:lnTo>
                      <a:pt x="68765" y="1521864"/>
                    </a:lnTo>
                    <a:lnTo>
                      <a:pt x="72031" y="152359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>
                  <a:latin typeface="Kaiti SC" panose="02010600040101010101" pitchFamily="2" charset="-122"/>
                  <a:ea typeface="Kaiti SC" panose="02010600040101010101" pitchFamily="2" charset="-122"/>
                </a:endParaRPr>
              </a:p>
            </p:txBody>
          </p:sp>
          <p:sp>
            <p:nvSpPr>
              <p:cNvPr id="36" name="object 11">
                <a:extLst>
                  <a:ext uri="{FF2B5EF4-FFF2-40B4-BE49-F238E27FC236}">
                    <a16:creationId xmlns:a16="http://schemas.microsoft.com/office/drawing/2014/main" id="{25533BE1-9790-BE12-E21B-60E00148136C}"/>
                  </a:ext>
                </a:extLst>
              </p:cNvPr>
              <p:cNvSpPr/>
              <p:nvPr/>
            </p:nvSpPr>
            <p:spPr>
              <a:xfrm>
                <a:off x="619124" y="1790699"/>
                <a:ext cx="571500" cy="571500"/>
              </a:xfrm>
              <a:custGeom>
                <a:avLst/>
                <a:gdLst/>
                <a:ahLst/>
                <a:cxnLst/>
                <a:rect l="l" t="t" r="r" b="b"/>
                <a:pathLst>
                  <a:path w="571500" h="571500">
                    <a:moveTo>
                      <a:pt x="285749" y="571499"/>
                    </a:moveTo>
                    <a:lnTo>
                      <a:pt x="243821" y="568407"/>
                    </a:lnTo>
                    <a:lnTo>
                      <a:pt x="202801" y="559195"/>
                    </a:lnTo>
                    <a:lnTo>
                      <a:pt x="163576" y="544065"/>
                    </a:lnTo>
                    <a:lnTo>
                      <a:pt x="126995" y="523342"/>
                    </a:lnTo>
                    <a:lnTo>
                      <a:pt x="93851" y="497476"/>
                    </a:lnTo>
                    <a:lnTo>
                      <a:pt x="64862" y="467027"/>
                    </a:lnTo>
                    <a:lnTo>
                      <a:pt x="40653" y="432654"/>
                    </a:lnTo>
                    <a:lnTo>
                      <a:pt x="21751" y="395101"/>
                    </a:lnTo>
                    <a:lnTo>
                      <a:pt x="8563" y="355181"/>
                    </a:lnTo>
                    <a:lnTo>
                      <a:pt x="1375" y="313758"/>
                    </a:lnTo>
                    <a:lnTo>
                      <a:pt x="0" y="285749"/>
                    </a:lnTo>
                    <a:lnTo>
                      <a:pt x="343" y="271728"/>
                    </a:lnTo>
                    <a:lnTo>
                      <a:pt x="5490" y="230002"/>
                    </a:lnTo>
                    <a:lnTo>
                      <a:pt x="16703" y="189483"/>
                    </a:lnTo>
                    <a:lnTo>
                      <a:pt x="33740" y="151048"/>
                    </a:lnTo>
                    <a:lnTo>
                      <a:pt x="56233" y="115528"/>
                    </a:lnTo>
                    <a:lnTo>
                      <a:pt x="83694" y="83693"/>
                    </a:lnTo>
                    <a:lnTo>
                      <a:pt x="115528" y="56233"/>
                    </a:lnTo>
                    <a:lnTo>
                      <a:pt x="151048" y="33740"/>
                    </a:lnTo>
                    <a:lnTo>
                      <a:pt x="189483" y="16703"/>
                    </a:lnTo>
                    <a:lnTo>
                      <a:pt x="230002" y="5490"/>
                    </a:lnTo>
                    <a:lnTo>
                      <a:pt x="271728" y="344"/>
                    </a:lnTo>
                    <a:lnTo>
                      <a:pt x="285749" y="0"/>
                    </a:lnTo>
                    <a:lnTo>
                      <a:pt x="299771" y="344"/>
                    </a:lnTo>
                    <a:lnTo>
                      <a:pt x="341497" y="5490"/>
                    </a:lnTo>
                    <a:lnTo>
                      <a:pt x="382016" y="16703"/>
                    </a:lnTo>
                    <a:lnTo>
                      <a:pt x="420451" y="33741"/>
                    </a:lnTo>
                    <a:lnTo>
                      <a:pt x="455971" y="56233"/>
                    </a:lnTo>
                    <a:lnTo>
                      <a:pt x="487805" y="83693"/>
                    </a:lnTo>
                    <a:lnTo>
                      <a:pt x="515266" y="115528"/>
                    </a:lnTo>
                    <a:lnTo>
                      <a:pt x="537758" y="151048"/>
                    </a:lnTo>
                    <a:lnTo>
                      <a:pt x="554796" y="189483"/>
                    </a:lnTo>
                    <a:lnTo>
                      <a:pt x="566009" y="230002"/>
                    </a:lnTo>
                    <a:lnTo>
                      <a:pt x="571155" y="271728"/>
                    </a:lnTo>
                    <a:lnTo>
                      <a:pt x="571499" y="285749"/>
                    </a:lnTo>
                    <a:lnTo>
                      <a:pt x="571155" y="299770"/>
                    </a:lnTo>
                    <a:lnTo>
                      <a:pt x="566009" y="341496"/>
                    </a:lnTo>
                    <a:lnTo>
                      <a:pt x="554796" y="382016"/>
                    </a:lnTo>
                    <a:lnTo>
                      <a:pt x="537758" y="420451"/>
                    </a:lnTo>
                    <a:lnTo>
                      <a:pt x="515266" y="455971"/>
                    </a:lnTo>
                    <a:lnTo>
                      <a:pt x="487805" y="487805"/>
                    </a:lnTo>
                    <a:lnTo>
                      <a:pt x="455971" y="515266"/>
                    </a:lnTo>
                    <a:lnTo>
                      <a:pt x="420451" y="537758"/>
                    </a:lnTo>
                    <a:lnTo>
                      <a:pt x="382016" y="554796"/>
                    </a:lnTo>
                    <a:lnTo>
                      <a:pt x="341496" y="566009"/>
                    </a:lnTo>
                    <a:lnTo>
                      <a:pt x="299771" y="571155"/>
                    </a:lnTo>
                    <a:lnTo>
                      <a:pt x="285749" y="571499"/>
                    </a:lnTo>
                    <a:close/>
                  </a:path>
                </a:pathLst>
              </a:custGeom>
              <a:solidFill>
                <a:srgbClr val="DB2525"/>
              </a:solidFill>
            </p:spPr>
            <p:txBody>
              <a:bodyPr wrap="square" lIns="0" tIns="0" rIns="0" bIns="0" rtlCol="0"/>
              <a:lstStyle/>
              <a:p>
                <a:endParaRPr sz="1350">
                  <a:latin typeface="Kaiti SC" panose="02010600040101010101" pitchFamily="2" charset="-122"/>
                  <a:ea typeface="Kaiti SC" panose="02010600040101010101" pitchFamily="2" charset="-122"/>
                </a:endParaRPr>
              </a:p>
            </p:txBody>
          </p:sp>
          <p:pic>
            <p:nvPicPr>
              <p:cNvPr id="37" name="object 12">
                <a:extLst>
                  <a:ext uri="{FF2B5EF4-FFF2-40B4-BE49-F238E27FC236}">
                    <a16:creationId xmlns:a16="http://schemas.microsoft.com/office/drawing/2014/main" id="{8039EF33-A871-18F6-7B4D-EC4A28245FE2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790574" y="1924049"/>
                <a:ext cx="228599" cy="304799"/>
              </a:xfrm>
              <a:prstGeom prst="rect">
                <a:avLst/>
              </a:prstGeom>
            </p:spPr>
          </p:pic>
          <p:sp>
            <p:nvSpPr>
              <p:cNvPr id="38" name="object 13">
                <a:extLst>
                  <a:ext uri="{FF2B5EF4-FFF2-40B4-BE49-F238E27FC236}">
                    <a16:creationId xmlns:a16="http://schemas.microsoft.com/office/drawing/2014/main" id="{729FDEDA-3933-2AC9-FFE2-DAF6A530F787}"/>
                  </a:ext>
                </a:extLst>
              </p:cNvPr>
              <p:cNvSpPr/>
              <p:nvPr/>
            </p:nvSpPr>
            <p:spPr>
              <a:xfrm>
                <a:off x="1419212" y="2266949"/>
                <a:ext cx="47625" cy="58102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581025">
                    <a:moveTo>
                      <a:pt x="47625" y="554062"/>
                    </a:moveTo>
                    <a:lnTo>
                      <a:pt x="26974" y="533400"/>
                    </a:lnTo>
                    <a:lnTo>
                      <a:pt x="20662" y="533400"/>
                    </a:lnTo>
                    <a:lnTo>
                      <a:pt x="0" y="554062"/>
                    </a:lnTo>
                    <a:lnTo>
                      <a:pt x="0" y="560374"/>
                    </a:lnTo>
                    <a:lnTo>
                      <a:pt x="20662" y="581025"/>
                    </a:lnTo>
                    <a:lnTo>
                      <a:pt x="26974" y="581025"/>
                    </a:lnTo>
                    <a:lnTo>
                      <a:pt x="47625" y="560374"/>
                    </a:lnTo>
                    <a:lnTo>
                      <a:pt x="47625" y="557212"/>
                    </a:lnTo>
                    <a:lnTo>
                      <a:pt x="47625" y="554062"/>
                    </a:lnTo>
                    <a:close/>
                  </a:path>
                  <a:path w="47625" h="581025">
                    <a:moveTo>
                      <a:pt x="47625" y="287362"/>
                    </a:moveTo>
                    <a:lnTo>
                      <a:pt x="26974" y="266700"/>
                    </a:lnTo>
                    <a:lnTo>
                      <a:pt x="20662" y="266700"/>
                    </a:lnTo>
                    <a:lnTo>
                      <a:pt x="0" y="287362"/>
                    </a:lnTo>
                    <a:lnTo>
                      <a:pt x="0" y="293674"/>
                    </a:lnTo>
                    <a:lnTo>
                      <a:pt x="20662" y="314325"/>
                    </a:lnTo>
                    <a:lnTo>
                      <a:pt x="26974" y="314325"/>
                    </a:lnTo>
                    <a:lnTo>
                      <a:pt x="47625" y="293674"/>
                    </a:lnTo>
                    <a:lnTo>
                      <a:pt x="47625" y="290512"/>
                    </a:lnTo>
                    <a:lnTo>
                      <a:pt x="47625" y="287362"/>
                    </a:lnTo>
                    <a:close/>
                  </a:path>
                  <a:path w="47625" h="581025">
                    <a:moveTo>
                      <a:pt x="47625" y="20662"/>
                    </a:moveTo>
                    <a:lnTo>
                      <a:pt x="26974" y="0"/>
                    </a:lnTo>
                    <a:lnTo>
                      <a:pt x="20662" y="0"/>
                    </a:lnTo>
                    <a:lnTo>
                      <a:pt x="0" y="20662"/>
                    </a:lnTo>
                    <a:lnTo>
                      <a:pt x="0" y="26974"/>
                    </a:lnTo>
                    <a:lnTo>
                      <a:pt x="20662" y="47625"/>
                    </a:lnTo>
                    <a:lnTo>
                      <a:pt x="26974" y="47625"/>
                    </a:lnTo>
                    <a:lnTo>
                      <a:pt x="47625" y="26974"/>
                    </a:lnTo>
                    <a:lnTo>
                      <a:pt x="47625" y="23812"/>
                    </a:lnTo>
                    <a:lnTo>
                      <a:pt x="47625" y="20662"/>
                    </a:lnTo>
                    <a:close/>
                  </a:path>
                </a:pathLst>
              </a:custGeom>
              <a:solidFill>
                <a:srgbClr val="545454"/>
              </a:solidFill>
            </p:spPr>
            <p:txBody>
              <a:bodyPr wrap="square" lIns="0" tIns="0" rIns="0" bIns="0" rtlCol="0"/>
              <a:lstStyle/>
              <a:p>
                <a:endParaRPr sz="1350">
                  <a:latin typeface="Kaiti SC" panose="02010600040101010101" pitchFamily="2" charset="-122"/>
                  <a:ea typeface="Kaiti SC" panose="02010600040101010101" pitchFamily="2" charset="-122"/>
                </a:endParaRPr>
              </a:p>
            </p:txBody>
          </p:sp>
        </p:grpSp>
        <p:sp>
          <p:nvSpPr>
            <p:cNvPr id="60" name="object 14">
              <a:extLst>
                <a:ext uri="{FF2B5EF4-FFF2-40B4-BE49-F238E27FC236}">
                  <a16:creationId xmlns:a16="http://schemas.microsoft.com/office/drawing/2014/main" id="{5E74AD3C-29E8-C193-45A8-3158ED195DD6}"/>
                </a:ext>
              </a:extLst>
            </p:cNvPr>
            <p:cNvSpPr txBox="1"/>
            <p:nvPr/>
          </p:nvSpPr>
          <p:spPr>
            <a:xfrm>
              <a:off x="147518" y="1033240"/>
              <a:ext cx="5221323" cy="1039932"/>
            </a:xfrm>
            <a:prstGeom prst="rect">
              <a:avLst/>
            </a:prstGeom>
          </p:spPr>
          <p:txBody>
            <a:bodyPr vert="horz" wrap="square" lIns="0" tIns="11906" rIns="0" bIns="0" rtlCol="0">
              <a:spAutoFit/>
            </a:bodyPr>
            <a:lstStyle/>
            <a:p>
              <a:pPr>
                <a:spcBef>
                  <a:spcPts val="727"/>
                </a:spcBef>
              </a:pPr>
              <a:endParaRPr sz="1013" dirty="0">
                <a:latin typeface="Kaiti SC" panose="02010600040101010101" pitchFamily="2" charset="-122"/>
                <a:ea typeface="Kaiti SC" panose="02010600040101010101" pitchFamily="2" charset="-122"/>
                <a:cs typeface="SimSun"/>
              </a:endParaRPr>
            </a:p>
            <a:p>
              <a:pPr marL="759143"/>
              <a:r>
                <a:rPr sz="1575" spc="-236" dirty="0">
                  <a:solidFill>
                    <a:srgbClr val="DB2525"/>
                  </a:solidFill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電</a:t>
              </a:r>
              <a:r>
                <a:rPr sz="1575" spc="-236" dirty="0">
                  <a:solidFill>
                    <a:srgbClr val="DB2525"/>
                  </a:solidFill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⼦</a:t>
              </a:r>
              <a:r>
                <a:rPr sz="1575" spc="-236" dirty="0">
                  <a:solidFill>
                    <a:srgbClr val="DB2525"/>
                  </a:solidFill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公布欄功能（資訊接收</a:t>
              </a:r>
              <a:r>
                <a:rPr sz="1575" spc="-274" dirty="0">
                  <a:solidFill>
                    <a:srgbClr val="DB2525"/>
                  </a:solidFill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）</a:t>
              </a:r>
              <a:endParaRPr sz="1575" dirty="0">
                <a:latin typeface="Kaiti SC" panose="02010600040101010101" pitchFamily="2" charset="-122"/>
                <a:ea typeface="Kaiti SC" panose="02010600040101010101" pitchFamily="2" charset="-122"/>
                <a:cs typeface="SimSun"/>
              </a:endParaRPr>
            </a:p>
            <a:p>
              <a:pPr marL="902018" marR="1375410">
                <a:lnSpc>
                  <a:spcPct val="125000"/>
                </a:lnSpc>
                <a:spcBef>
                  <a:spcPts val="176"/>
                </a:spcBef>
              </a:pPr>
              <a:r>
                <a:rPr sz="1050" spc="-158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⽤</a:t>
              </a:r>
              <a:r>
                <a:rPr sz="1050" spc="-158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途： </a:t>
              </a:r>
              <a:r>
                <a:rPr sz="1013" spc="-127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⽤於</a:t>
              </a:r>
              <a:r>
                <a:rPr sz="1013" spc="-127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查看全校性的公告、</a:t>
              </a:r>
              <a:r>
                <a:rPr sz="1013" spc="-127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⾏政</a:t>
              </a:r>
              <a:r>
                <a:rPr sz="1013" spc="-127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通知、法規更</a:t>
              </a:r>
              <a:r>
                <a:rPr sz="1013" spc="-127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新</a:t>
              </a:r>
              <a:r>
                <a:rPr sz="1013" spc="-83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等。</a:t>
              </a:r>
              <a:r>
                <a:rPr sz="1050" spc="-169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位置： </a:t>
              </a:r>
              <a:r>
                <a:rPr sz="1013" spc="-127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通常位</a:t>
              </a:r>
              <a:r>
                <a:rPr sz="1013" spc="-127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於</a:t>
              </a:r>
              <a:r>
                <a:rPr sz="1013" spc="-127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系統主</a:t>
              </a:r>
              <a:r>
                <a:rPr sz="1013" spc="-127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畫⾯</a:t>
              </a:r>
              <a:r>
                <a:rPr sz="1013" spc="-113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的顯著位置。</a:t>
              </a:r>
              <a:endParaRPr sz="1013" dirty="0">
                <a:latin typeface="Kaiti SC" panose="02010600040101010101" pitchFamily="2" charset="-122"/>
                <a:ea typeface="Kaiti SC" panose="02010600040101010101" pitchFamily="2" charset="-122"/>
                <a:cs typeface="SimSun"/>
              </a:endParaRPr>
            </a:p>
            <a:p>
              <a:pPr marL="902018">
                <a:spcBef>
                  <a:spcPts val="315"/>
                </a:spcBef>
              </a:pPr>
              <a:r>
                <a:rPr sz="1050" spc="-139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注意： </a:t>
              </a:r>
              <a:r>
                <a:rPr sz="1013" spc="-127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此為資訊「接</a:t>
              </a:r>
              <a:r>
                <a:rPr sz="1013" spc="-127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收</a:t>
              </a:r>
              <a:r>
                <a:rPr sz="1013" spc="-127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」區，與您處理的公</a:t>
              </a:r>
              <a:r>
                <a:rPr sz="1013" spc="-127" dirty="0">
                  <a:latin typeface="Kaiti SC" panose="02010600040101010101" pitchFamily="2" charset="-122"/>
                  <a:ea typeface="Kaiti SC" panose="02010600040101010101" pitchFamily="2" charset="-122"/>
                  <a:cs typeface="Microsoft JhengHei"/>
                </a:rPr>
                <a:t>⽂</a:t>
              </a:r>
              <a:r>
                <a:rPr sz="1013" spc="-124" dirty="0">
                  <a:latin typeface="Kaiti SC" panose="02010600040101010101" pitchFamily="2" charset="-122"/>
                  <a:ea typeface="Kaiti SC" panose="02010600040101010101" pitchFamily="2" charset="-122"/>
                  <a:cs typeface="SimSun"/>
                </a:rPr>
                <a:t>流程無直接關聯，但請務必定期查看。</a:t>
              </a:r>
              <a:endParaRPr sz="1013" dirty="0">
                <a:latin typeface="Kaiti SC" panose="02010600040101010101" pitchFamily="2" charset="-122"/>
                <a:ea typeface="Kaiti SC" panose="02010600040101010101" pitchFamily="2" charset="-122"/>
                <a:cs typeface="SimSun"/>
              </a:endParaRP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FFD0A855-B783-D781-606A-C5D988CE9061}"/>
              </a:ext>
            </a:extLst>
          </p:cNvPr>
          <p:cNvGrpSpPr/>
          <p:nvPr/>
        </p:nvGrpSpPr>
        <p:grpSpPr>
          <a:xfrm>
            <a:off x="1197837" y="3673173"/>
            <a:ext cx="6577700" cy="1353422"/>
            <a:chOff x="2573751" y="3449360"/>
            <a:chExt cx="6577700" cy="1353422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9FE870DD-0418-73C7-68C6-9D3DB8384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73751" y="3449360"/>
              <a:ext cx="6577699" cy="1353422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F5F8B601-4A41-C685-A6C4-C4DA20B161AE}"/>
                </a:ext>
              </a:extLst>
            </p:cNvPr>
            <p:cNvSpPr txBox="1"/>
            <p:nvPr/>
          </p:nvSpPr>
          <p:spPr>
            <a:xfrm>
              <a:off x="2573751" y="4141924"/>
              <a:ext cx="1062145" cy="55423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zh-TW" altLang="en-US" dirty="0"/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B9179A97-5B91-C499-8F85-4AEFD45C0DFC}"/>
                </a:ext>
              </a:extLst>
            </p:cNvPr>
            <p:cNvSpPr txBox="1"/>
            <p:nvPr/>
          </p:nvSpPr>
          <p:spPr>
            <a:xfrm>
              <a:off x="8244409" y="3723805"/>
              <a:ext cx="907042" cy="45652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zh-TW" altLang="en-US" dirty="0"/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4A191BB4-3056-6AAA-06F9-3D60D6FAA396}"/>
              </a:ext>
            </a:extLst>
          </p:cNvPr>
          <p:cNvGrpSpPr/>
          <p:nvPr/>
        </p:nvGrpSpPr>
        <p:grpSpPr>
          <a:xfrm>
            <a:off x="5538344" y="694450"/>
            <a:ext cx="3159033" cy="1734718"/>
            <a:chOff x="4675706" y="1141744"/>
            <a:chExt cx="3558710" cy="2083069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597665D8-C07E-20AB-E511-900A970BF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21613"/>
            <a:stretch>
              <a:fillRect/>
            </a:stretch>
          </p:blipFill>
          <p:spPr>
            <a:xfrm>
              <a:off x="4705224" y="1141744"/>
              <a:ext cx="3529192" cy="20531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1E6BEBE0-FBAB-CD2A-B3B9-C756EA4F5F7A}"/>
                </a:ext>
              </a:extLst>
            </p:cNvPr>
            <p:cNvSpPr txBox="1"/>
            <p:nvPr/>
          </p:nvSpPr>
          <p:spPr>
            <a:xfrm>
              <a:off x="4675706" y="1894876"/>
              <a:ext cx="1314737" cy="132993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2986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ACDE0C-79AC-4EF2-BE25-7FDC13479A51}"/>
              </a:ext>
            </a:extLst>
          </p:cNvPr>
          <p:cNvSpPr/>
          <p:nvPr/>
        </p:nvSpPr>
        <p:spPr>
          <a:xfrm>
            <a:off x="2051720" y="1491630"/>
            <a:ext cx="48245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課程結束</a:t>
            </a:r>
            <a:endParaRPr lang="en-US" altLang="zh-TW" sz="5000" spc="300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ea"/>
              <a:sym typeface="+mn-lt"/>
            </a:endParaRPr>
          </a:p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謝謝大家</a:t>
            </a:r>
            <a:endParaRPr lang="zh-CN" altLang="en-US" sz="5000" spc="300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171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cut/>
      </p:transition>
    </mc:Choice>
    <mc:Fallback xmlns="">
      <p:transition spd="slow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1FDAA-5E61-67BA-DA75-7F9DE8EB3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C4AB366A-0E0A-5D8D-FEFC-38D0ADFB8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92326"/>
            <a:ext cx="2214982" cy="1583712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B051F9C-C834-6E9B-72E2-057A9F85A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1" y="1244660"/>
            <a:ext cx="4919555" cy="27672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B38791C6-EB54-7B99-CC86-B7ADD39D98EF}"/>
              </a:ext>
            </a:extLst>
          </p:cNvPr>
          <p:cNvSpPr txBox="1"/>
          <p:nvPr/>
        </p:nvSpPr>
        <p:spPr>
          <a:xfrm>
            <a:off x="251520" y="740604"/>
            <a:ext cx="8503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校內職員、主管及其他一般使用者，登入內網</a:t>
            </a:r>
            <a:r>
              <a:rPr kumimoji="1" lang="en-US" altLang="zh-TW" dirty="0"/>
              <a:t>\</a:t>
            </a:r>
            <a:r>
              <a:rPr kumimoji="1" lang="zh-TW" altLang="en-US" dirty="0"/>
              <a:t>應用系統</a:t>
            </a:r>
            <a:r>
              <a:rPr kumimoji="1" lang="en-US" altLang="zh-TW" dirty="0"/>
              <a:t>\</a:t>
            </a:r>
            <a:r>
              <a:rPr kumimoji="1" lang="zh-TW" altLang="en-US" dirty="0"/>
              <a:t>新版電子公文系統</a:t>
            </a:r>
            <a:r>
              <a:rPr kumimoji="1" lang="en-US" altLang="zh-TW" dirty="0"/>
              <a:t>-</a:t>
            </a:r>
            <a:r>
              <a:rPr kumimoji="1" lang="zh-TW" altLang="en-US" dirty="0"/>
              <a:t>正式機</a:t>
            </a:r>
          </a:p>
        </p:txBody>
      </p:sp>
      <p:sp>
        <p:nvSpPr>
          <p:cNvPr id="8" name="向右箭號 7">
            <a:extLst>
              <a:ext uri="{FF2B5EF4-FFF2-40B4-BE49-F238E27FC236}">
                <a16:creationId xmlns:a16="http://schemas.microsoft.com/office/drawing/2014/main" id="{83AA1431-87D6-3A3E-3B6C-5DC825221F79}"/>
              </a:ext>
            </a:extLst>
          </p:cNvPr>
          <p:cNvSpPr/>
          <p:nvPr/>
        </p:nvSpPr>
        <p:spPr>
          <a:xfrm>
            <a:off x="2576570" y="1980213"/>
            <a:ext cx="1453313" cy="64807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1100" dirty="0"/>
              <a:t>輸入</a:t>
            </a:r>
            <a:r>
              <a:rPr kumimoji="1" lang="en-US" altLang="zh-TW" sz="1100" dirty="0"/>
              <a:t>CIP</a:t>
            </a:r>
            <a:r>
              <a:rPr kumimoji="1" lang="zh-TW" altLang="en-US" sz="1100" dirty="0"/>
              <a:t>帳號密碼</a:t>
            </a:r>
          </a:p>
        </p:txBody>
      </p:sp>
    </p:spTree>
    <p:extLst>
      <p:ext uri="{BB962C8B-B14F-4D97-AF65-F5344CB8AC3E}">
        <p14:creationId xmlns:p14="http://schemas.microsoft.com/office/powerpoint/2010/main" val="274820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D7800A00-B957-4004-ACAB-845E06911D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2968" r="-2338" b="-1"/>
          <a:stretch/>
        </p:blipFill>
        <p:spPr>
          <a:xfrm rot="1704170">
            <a:off x="2128794" y="-652000"/>
            <a:ext cx="9243519" cy="4788710"/>
          </a:xfrm>
          <a:prstGeom prst="rect">
            <a:avLst/>
          </a:prstGeom>
        </p:spPr>
      </p:pic>
      <p:sp>
        <p:nvSpPr>
          <p:cNvPr id="28" name="TextBox 7">
            <a:extLst>
              <a:ext uri="{FF2B5EF4-FFF2-40B4-BE49-F238E27FC236}">
                <a16:creationId xmlns:a16="http://schemas.microsoft.com/office/drawing/2014/main" id="{4C2AD60F-CF12-4B26-A4D4-78500E598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932" y="1851670"/>
            <a:ext cx="4176464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457200" indent="-457200">
              <a:buFont typeface="Arial" pitchFamily="34" charset="0"/>
              <a:buChar char="•"/>
              <a:defRPr/>
            </a:pPr>
            <a:endParaRPr lang="en-US" altLang="zh-TW" sz="200" b="1" dirty="0">
              <a:solidFill>
                <a:srgbClr val="205DA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endParaRPr lang="en-US" altLang="zh-TW" sz="200" b="1" dirty="0">
              <a:solidFill>
                <a:srgbClr val="205DA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endParaRPr lang="en-US" altLang="zh-TW" sz="200" b="1" dirty="0">
              <a:solidFill>
                <a:srgbClr val="205DA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7ACDE0C-79AC-4EF2-BE25-7FDC13479A51}"/>
              </a:ext>
            </a:extLst>
          </p:cNvPr>
          <p:cNvSpPr/>
          <p:nvPr/>
        </p:nvSpPr>
        <p:spPr>
          <a:xfrm>
            <a:off x="827584" y="2020654"/>
            <a:ext cx="48245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系統框架與共用功能介紹</a:t>
            </a:r>
            <a:endParaRPr lang="zh-CN" altLang="en-US" sz="5000" spc="300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826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36" presetClass="emph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5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70480"/>
            <a:ext cx="73803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一、公文系統介面說明</a:t>
            </a:r>
            <a:r>
              <a:rPr lang="en-US" altLang="zh-TW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-</a:t>
            </a: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系統框架</a:t>
            </a:r>
            <a:r>
              <a:rPr lang="en-US" altLang="zh-TW" sz="3000" spc="3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sym typeface="+mn-lt"/>
              </a:rPr>
              <a:t>(1/3)</a:t>
            </a: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0F8F68B7-24DD-9FD3-085A-C360E41603C3}"/>
              </a:ext>
            </a:extLst>
          </p:cNvPr>
          <p:cNvGrpSpPr/>
          <p:nvPr/>
        </p:nvGrpSpPr>
        <p:grpSpPr>
          <a:xfrm>
            <a:off x="35496" y="445066"/>
            <a:ext cx="8770286" cy="4519052"/>
            <a:chOff x="35496" y="445066"/>
            <a:chExt cx="8770286" cy="4519052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ADB23458-1596-E26C-69F7-2451B62FA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8218" y="891707"/>
              <a:ext cx="8467564" cy="4072411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pic>
        <p:cxnSp>
          <p:nvCxnSpPr>
            <p:cNvPr id="3" name="直線單箭頭接點 2"/>
            <p:cNvCxnSpPr/>
            <p:nvPr/>
          </p:nvCxnSpPr>
          <p:spPr>
            <a:xfrm>
              <a:off x="35496" y="445066"/>
              <a:ext cx="6552728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75245880-A0A8-94CA-50DD-804597159CAB}"/>
                </a:ext>
              </a:extLst>
            </p:cNvPr>
            <p:cNvSpPr txBox="1"/>
            <p:nvPr/>
          </p:nvSpPr>
          <p:spPr>
            <a:xfrm>
              <a:off x="4171883" y="532112"/>
              <a:ext cx="1296144" cy="27699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zh-TW" altLang="en-US" sz="1200" dirty="0">
                  <a:solidFill>
                    <a:schemeClr val="accent4"/>
                  </a:solidFill>
                </a:rPr>
                <a:t>跑馬燈公告訊息</a:t>
              </a:r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6E889686-EE55-4327-BD70-7487B8E24E0C}"/>
                </a:ext>
              </a:extLst>
            </p:cNvPr>
            <p:cNvSpPr txBox="1"/>
            <p:nvPr/>
          </p:nvSpPr>
          <p:spPr>
            <a:xfrm>
              <a:off x="107504" y="532112"/>
              <a:ext cx="1566428" cy="27699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zh-TW" altLang="en-US" sz="1200" dirty="0">
                  <a:solidFill>
                    <a:schemeClr val="accent4"/>
                  </a:solidFill>
                </a:rPr>
                <a:t>工作桌（職位）切換</a:t>
              </a:r>
            </a:p>
          </p:txBody>
        </p:sp>
        <p:cxnSp>
          <p:nvCxnSpPr>
            <p:cNvPr id="9" name="直線箭頭接點 8">
              <a:extLst>
                <a:ext uri="{FF2B5EF4-FFF2-40B4-BE49-F238E27FC236}">
                  <a16:creationId xmlns:a16="http://schemas.microsoft.com/office/drawing/2014/main" id="{B5E7F574-F4AD-BBB8-6020-2239E97577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91880" y="673836"/>
              <a:ext cx="680003" cy="325228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箭頭接點 15">
              <a:extLst>
                <a:ext uri="{FF2B5EF4-FFF2-40B4-BE49-F238E27FC236}">
                  <a16:creationId xmlns:a16="http://schemas.microsoft.com/office/drawing/2014/main" id="{DF8278D0-E680-FEC5-109F-05A6E26A9AE1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24" y="809111"/>
              <a:ext cx="0" cy="515181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AA9A5042-6723-02CC-ADE6-480CDB5DE854}"/>
                </a:ext>
              </a:extLst>
            </p:cNvPr>
            <p:cNvSpPr txBox="1"/>
            <p:nvPr/>
          </p:nvSpPr>
          <p:spPr>
            <a:xfrm>
              <a:off x="7147321" y="476208"/>
              <a:ext cx="1152128" cy="27699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zh-TW" altLang="en-US" sz="1200" dirty="0">
                  <a:solidFill>
                    <a:schemeClr val="accent4"/>
                  </a:solidFill>
                </a:rPr>
                <a:t>權限類別切換</a:t>
              </a:r>
            </a:p>
          </p:txBody>
        </p:sp>
        <p:cxnSp>
          <p:nvCxnSpPr>
            <p:cNvPr id="19" name="直線箭頭接點 18">
              <a:extLst>
                <a:ext uri="{FF2B5EF4-FFF2-40B4-BE49-F238E27FC236}">
                  <a16:creationId xmlns:a16="http://schemas.microsoft.com/office/drawing/2014/main" id="{24FD7391-1523-6AC0-BCDB-6707C85D8B4D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>
              <a:off x="8299449" y="614708"/>
              <a:ext cx="377007" cy="384356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FFADC1C4-7713-5F09-4655-11F49ED85EA3}"/>
                </a:ext>
              </a:extLst>
            </p:cNvPr>
            <p:cNvSpPr txBox="1"/>
            <p:nvPr/>
          </p:nvSpPr>
          <p:spPr>
            <a:xfrm>
              <a:off x="971600" y="3867894"/>
              <a:ext cx="1008109" cy="27699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zh-TW" altLang="en-US" sz="1200" dirty="0">
                  <a:solidFill>
                    <a:schemeClr val="accent4"/>
                  </a:solidFill>
                </a:rPr>
                <a:t>角色功能區</a:t>
              </a:r>
            </a:p>
          </p:txBody>
        </p:sp>
        <p:cxnSp>
          <p:nvCxnSpPr>
            <p:cNvPr id="23" name="直線箭頭接點 22">
              <a:extLst>
                <a:ext uri="{FF2B5EF4-FFF2-40B4-BE49-F238E27FC236}">
                  <a16:creationId xmlns:a16="http://schemas.microsoft.com/office/drawing/2014/main" id="{D24DDE12-CF30-2C30-5E87-48E2AA5166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3608" y="3147814"/>
              <a:ext cx="141936" cy="72008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DCEF58CD-1DEB-88C0-84EE-6E3D7BAA9323}"/>
                </a:ext>
              </a:extLst>
            </p:cNvPr>
            <p:cNvSpPr txBox="1"/>
            <p:nvPr/>
          </p:nvSpPr>
          <p:spPr>
            <a:xfrm>
              <a:off x="2771800" y="3124432"/>
              <a:ext cx="1624253" cy="27699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zh-TW" altLang="en-US" sz="1200" dirty="0">
                  <a:solidFill>
                    <a:schemeClr val="accent4"/>
                  </a:solidFill>
                </a:rPr>
                <a:t>儀表版與資料夾件數</a:t>
              </a:r>
            </a:p>
          </p:txBody>
        </p:sp>
        <p:sp>
          <p:nvSpPr>
            <p:cNvPr id="28" name="橢圓 27">
              <a:extLst>
                <a:ext uri="{FF2B5EF4-FFF2-40B4-BE49-F238E27FC236}">
                  <a16:creationId xmlns:a16="http://schemas.microsoft.com/office/drawing/2014/main" id="{AF37718B-95BA-4808-8C5D-83C4068DEA53}"/>
                </a:ext>
              </a:extLst>
            </p:cNvPr>
            <p:cNvSpPr/>
            <p:nvPr/>
          </p:nvSpPr>
          <p:spPr>
            <a:xfrm>
              <a:off x="229373" y="1183298"/>
              <a:ext cx="454191" cy="617132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cxnSp>
          <p:nvCxnSpPr>
            <p:cNvPr id="29" name="直線箭頭接點 28">
              <a:extLst>
                <a:ext uri="{FF2B5EF4-FFF2-40B4-BE49-F238E27FC236}">
                  <a16:creationId xmlns:a16="http://schemas.microsoft.com/office/drawing/2014/main" id="{F0406937-9AE9-6989-511F-65103A0B607C}"/>
                </a:ext>
              </a:extLst>
            </p:cNvPr>
            <p:cNvCxnSpPr>
              <a:cxnSpLocks/>
              <a:stCxn id="28" idx="5"/>
            </p:cNvCxnSpPr>
            <p:nvPr/>
          </p:nvCxnSpPr>
          <p:spPr>
            <a:xfrm>
              <a:off x="617049" y="1710053"/>
              <a:ext cx="2082743" cy="1552878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221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-70480"/>
            <a:ext cx="7380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一、公文系統介面說明</a:t>
            </a:r>
            <a:r>
              <a:rPr lang="en-US" altLang="zh-TW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-</a:t>
            </a: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系統框架</a:t>
            </a:r>
            <a:r>
              <a:rPr lang="en-US" altLang="zh-TW" sz="3000" spc="3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sym typeface="+mn-lt"/>
              </a:rPr>
              <a:t>(2/3)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3000" spc="3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標楷體" pitchFamily="65" charset="-120"/>
              <a:cs typeface="Times New Roman" pitchFamily="18" charset="0"/>
              <a:sym typeface="+mn-lt"/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>
            <a:off x="35496" y="411510"/>
            <a:ext cx="6552728" cy="0"/>
          </a:xfrm>
          <a:prstGeom prst="straightConnector1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圖片 1">
            <a:extLst>
              <a:ext uri="{FF2B5EF4-FFF2-40B4-BE49-F238E27FC236}">
                <a16:creationId xmlns:a16="http://schemas.microsoft.com/office/drawing/2014/main" id="{2DB35CC4-E40D-7AA8-2391-5124DE711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71550"/>
            <a:ext cx="8208912" cy="399826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7CC0E766-0C97-04FF-0067-B75CD25AB9D2}"/>
              </a:ext>
            </a:extLst>
          </p:cNvPr>
          <p:cNvSpPr txBox="1"/>
          <p:nvPr/>
        </p:nvSpPr>
        <p:spPr>
          <a:xfrm>
            <a:off x="447696" y="3331281"/>
            <a:ext cx="1335839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zh-TW" altLang="en-US" sz="1200" dirty="0">
                <a:solidFill>
                  <a:schemeClr val="accent4"/>
                </a:solidFill>
              </a:rPr>
              <a:t>公文夾與資料表</a:t>
            </a:r>
          </a:p>
        </p:txBody>
      </p:sp>
      <p:cxnSp>
        <p:nvCxnSpPr>
          <p:cNvPr id="4" name="直線箭頭接點 3">
            <a:extLst>
              <a:ext uri="{FF2B5EF4-FFF2-40B4-BE49-F238E27FC236}">
                <a16:creationId xmlns:a16="http://schemas.microsoft.com/office/drawing/2014/main" id="{2F33DDEB-9E12-3A7B-0377-FAB6E67334D5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1115616" y="2139702"/>
            <a:ext cx="0" cy="1191579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278FDEB2-9473-1136-65EE-394D357DF45E}"/>
              </a:ext>
            </a:extLst>
          </p:cNvPr>
          <p:cNvSpPr txBox="1"/>
          <p:nvPr/>
        </p:nvSpPr>
        <p:spPr>
          <a:xfrm>
            <a:off x="1400150" y="2433250"/>
            <a:ext cx="1731685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zh-TW" altLang="en-US" sz="1200" dirty="0">
                <a:solidFill>
                  <a:schemeClr val="accent4"/>
                </a:solidFill>
              </a:rPr>
              <a:t>「有</a:t>
            </a:r>
            <a:r>
              <a:rPr kumimoji="1" lang="en-US" altLang="zh-TW" sz="1200" dirty="0">
                <a:solidFill>
                  <a:schemeClr val="accent4"/>
                </a:solidFill>
              </a:rPr>
              <a:t>/</a:t>
            </a:r>
            <a:r>
              <a:rPr kumimoji="1" lang="zh-TW" altLang="en-US" sz="1200" dirty="0">
                <a:solidFill>
                  <a:schemeClr val="accent4"/>
                </a:solidFill>
              </a:rPr>
              <a:t>無」 簽收過識別</a:t>
            </a:r>
            <a:endParaRPr kumimoji="1" lang="en-US" altLang="zh-TW" sz="1200" dirty="0">
              <a:solidFill>
                <a:schemeClr val="accent4"/>
              </a:solidFill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E2FA4AE4-4080-23A8-66C3-4322A08B340E}"/>
              </a:ext>
            </a:extLst>
          </p:cNvPr>
          <p:cNvSpPr/>
          <p:nvPr/>
        </p:nvSpPr>
        <p:spPr>
          <a:xfrm>
            <a:off x="1331640" y="1779662"/>
            <a:ext cx="288032" cy="432048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14" name="直線箭頭接點 13">
            <a:extLst>
              <a:ext uri="{FF2B5EF4-FFF2-40B4-BE49-F238E27FC236}">
                <a16:creationId xmlns:a16="http://schemas.microsoft.com/office/drawing/2014/main" id="{2229BB60-5F1C-0D5F-90E6-2C3836750C5A}"/>
              </a:ext>
            </a:extLst>
          </p:cNvPr>
          <p:cNvCxnSpPr>
            <a:cxnSpLocks/>
            <a:endCxn id="13" idx="4"/>
          </p:cNvCxnSpPr>
          <p:nvPr/>
        </p:nvCxnSpPr>
        <p:spPr>
          <a:xfrm flipH="1" flipV="1">
            <a:off x="1475656" y="2211710"/>
            <a:ext cx="720080" cy="22154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F8E969A8-EB89-EB08-4CA1-CA15EBA0B44C}"/>
              </a:ext>
            </a:extLst>
          </p:cNvPr>
          <p:cNvSpPr/>
          <p:nvPr/>
        </p:nvSpPr>
        <p:spPr>
          <a:xfrm>
            <a:off x="2339752" y="1419622"/>
            <a:ext cx="4968552" cy="35376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7EE3149-A6D1-CE83-84C6-5ACA216DFB64}"/>
              </a:ext>
            </a:extLst>
          </p:cNvPr>
          <p:cNvSpPr txBox="1"/>
          <p:nvPr/>
        </p:nvSpPr>
        <p:spPr>
          <a:xfrm>
            <a:off x="3707904" y="1223923"/>
            <a:ext cx="1440159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zh-TW" altLang="en-US" sz="1200" dirty="0">
                <a:solidFill>
                  <a:schemeClr val="accent4"/>
                </a:solidFill>
              </a:rPr>
              <a:t>表頭可篩選或排序</a:t>
            </a:r>
            <a:endParaRPr kumimoji="1" lang="en-US" altLang="zh-TW" sz="1200" dirty="0">
              <a:solidFill>
                <a:schemeClr val="accent4"/>
              </a:solidFill>
            </a:endParaRPr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55D64EEB-B572-E588-4673-3BE09630939A}"/>
              </a:ext>
            </a:extLst>
          </p:cNvPr>
          <p:cNvSpPr/>
          <p:nvPr/>
        </p:nvSpPr>
        <p:spPr>
          <a:xfrm>
            <a:off x="7452320" y="1131590"/>
            <a:ext cx="1008112" cy="464912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8CB3376E-AC5A-2023-0F56-87BA8A9B05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934" y="818625"/>
            <a:ext cx="2136877" cy="12019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871D21F4-EDAA-59C9-BC75-36A25A31E1F1}"/>
              </a:ext>
            </a:extLst>
          </p:cNvPr>
          <p:cNvSpPr txBox="1"/>
          <p:nvPr/>
        </p:nvSpPr>
        <p:spPr>
          <a:xfrm>
            <a:off x="2265992" y="4233450"/>
            <a:ext cx="3674160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zh-TW" altLang="en-US" sz="1200" dirty="0">
                <a:solidFill>
                  <a:schemeClr val="accent4"/>
                </a:solidFill>
              </a:rPr>
              <a:t>在線人數</a:t>
            </a:r>
            <a:r>
              <a:rPr kumimoji="1" lang="en-US" altLang="zh-TW" sz="1200" dirty="0">
                <a:solidFill>
                  <a:schemeClr val="accent4"/>
                </a:solidFill>
              </a:rPr>
              <a:t>/</a:t>
            </a:r>
            <a:r>
              <a:rPr kumimoji="1" lang="zh-TW" altLang="en-US" sz="1200" dirty="0">
                <a:solidFill>
                  <a:schemeClr val="accent4"/>
                </a:solidFill>
              </a:rPr>
              <a:t>全螢幕顯示</a:t>
            </a:r>
            <a:r>
              <a:rPr kumimoji="1" lang="en-US" altLang="zh-TW" sz="1200" dirty="0">
                <a:solidFill>
                  <a:schemeClr val="accent4"/>
                </a:solidFill>
              </a:rPr>
              <a:t>/</a:t>
            </a:r>
            <a:r>
              <a:rPr kumimoji="1" lang="zh-TW" altLang="en-US" sz="1200" dirty="0">
                <a:solidFill>
                  <a:schemeClr val="accent4"/>
                </a:solidFill>
              </a:rPr>
              <a:t>線上說明</a:t>
            </a:r>
            <a:r>
              <a:rPr kumimoji="1" lang="en-US" altLang="zh-TW" sz="1200" dirty="0">
                <a:solidFill>
                  <a:schemeClr val="accent4"/>
                </a:solidFill>
              </a:rPr>
              <a:t>/</a:t>
            </a:r>
            <a:r>
              <a:rPr kumimoji="1" lang="zh-TW" altLang="en-US" sz="1200" dirty="0">
                <a:solidFill>
                  <a:schemeClr val="accent4"/>
                </a:solidFill>
              </a:rPr>
              <a:t>縮放邊界</a:t>
            </a:r>
            <a:r>
              <a:rPr kumimoji="1" lang="en-US" altLang="zh-TW" sz="1200" dirty="0">
                <a:solidFill>
                  <a:schemeClr val="accent4"/>
                </a:solidFill>
              </a:rPr>
              <a:t>/</a:t>
            </a:r>
            <a:r>
              <a:rPr kumimoji="1" lang="zh-TW" altLang="en-US" sz="1200" dirty="0">
                <a:solidFill>
                  <a:schemeClr val="accent4"/>
                </a:solidFill>
              </a:rPr>
              <a:t>系統登出</a:t>
            </a:r>
          </a:p>
        </p:txBody>
      </p:sp>
      <p:cxnSp>
        <p:nvCxnSpPr>
          <p:cNvPr id="23" name="直線箭頭接點 22">
            <a:extLst>
              <a:ext uri="{FF2B5EF4-FFF2-40B4-BE49-F238E27FC236}">
                <a16:creationId xmlns:a16="http://schemas.microsoft.com/office/drawing/2014/main" id="{C3363E63-126D-0DB3-15B9-0DCDBC14A830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1259632" y="4371950"/>
            <a:ext cx="1006360" cy="29982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81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EED71-9237-CF2E-B776-3E8D9A779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69B4FA2-2170-C5DD-EAAF-5E8B9962EE3B}"/>
              </a:ext>
            </a:extLst>
          </p:cNvPr>
          <p:cNvSpPr/>
          <p:nvPr/>
        </p:nvSpPr>
        <p:spPr>
          <a:xfrm>
            <a:off x="0" y="-70480"/>
            <a:ext cx="7380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一、公文系統介面說明</a:t>
            </a:r>
            <a:r>
              <a:rPr lang="en-US" altLang="zh-TW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-</a:t>
            </a: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系統框架</a:t>
            </a:r>
            <a:r>
              <a:rPr lang="en-US" altLang="zh-TW" sz="3000" spc="3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sym typeface="+mn-lt"/>
              </a:rPr>
              <a:t>(3/3)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3000" spc="3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標楷體" pitchFamily="65" charset="-120"/>
              <a:cs typeface="Times New Roman" pitchFamily="18" charset="0"/>
              <a:sym typeface="+mn-lt"/>
            </a:endParaRP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6116F2DB-E95C-9986-1140-E44A04FF53BC}"/>
              </a:ext>
            </a:extLst>
          </p:cNvPr>
          <p:cNvCxnSpPr/>
          <p:nvPr/>
        </p:nvCxnSpPr>
        <p:spPr>
          <a:xfrm>
            <a:off x="35496" y="411510"/>
            <a:ext cx="6552728" cy="0"/>
          </a:xfrm>
          <a:prstGeom prst="straightConnector1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53F8353F-5917-36E8-0DE2-DEE05C227D4F}"/>
              </a:ext>
            </a:extLst>
          </p:cNvPr>
          <p:cNvGrpSpPr/>
          <p:nvPr/>
        </p:nvGrpSpPr>
        <p:grpSpPr>
          <a:xfrm>
            <a:off x="179512" y="571158"/>
            <a:ext cx="6800707" cy="3656773"/>
            <a:chOff x="179512" y="571158"/>
            <a:chExt cx="6800707" cy="3656773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2E605355-31D7-2323-738D-541C29F96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512" y="571158"/>
              <a:ext cx="6800707" cy="3656773"/>
            </a:xfrm>
            <a:prstGeom prst="rect">
              <a:avLst/>
            </a:prstGeom>
          </p:spPr>
        </p:pic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1C0990AA-E9F2-35F4-30FA-7B9D207C8C13}"/>
                </a:ext>
              </a:extLst>
            </p:cNvPr>
            <p:cNvSpPr txBox="1"/>
            <p:nvPr/>
          </p:nvSpPr>
          <p:spPr>
            <a:xfrm>
              <a:off x="3943333" y="3950932"/>
              <a:ext cx="1529717" cy="27699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zh-TW" altLang="en-US" sz="1200" dirty="0">
                  <a:solidFill>
                    <a:schemeClr val="accent4"/>
                  </a:solidFill>
                </a:rPr>
                <a:t>編輯個人資料設定</a:t>
              </a:r>
            </a:p>
          </p:txBody>
        </p:sp>
        <p:cxnSp>
          <p:nvCxnSpPr>
            <p:cNvPr id="4" name="直線箭頭接點 3">
              <a:extLst>
                <a:ext uri="{FF2B5EF4-FFF2-40B4-BE49-F238E27FC236}">
                  <a16:creationId xmlns:a16="http://schemas.microsoft.com/office/drawing/2014/main" id="{CDF395D2-B927-DF7A-F639-7F380972488D}"/>
                </a:ext>
              </a:extLst>
            </p:cNvPr>
            <p:cNvCxnSpPr>
              <a:cxnSpLocks/>
            </p:cNvCxnSpPr>
            <p:nvPr/>
          </p:nvCxnSpPr>
          <p:spPr>
            <a:xfrm>
              <a:off x="4716016" y="3576649"/>
              <a:ext cx="72007" cy="325722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686B854E-F051-DFD3-E557-14DDD179D27A}"/>
                </a:ext>
              </a:extLst>
            </p:cNvPr>
            <p:cNvSpPr/>
            <p:nvPr/>
          </p:nvSpPr>
          <p:spPr>
            <a:xfrm>
              <a:off x="2266151" y="1233561"/>
              <a:ext cx="3025930" cy="2346302"/>
            </a:xfrm>
            <a:prstGeom prst="rect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946CFACD-26E0-4AF3-9993-3DD69C445B5E}"/>
                </a:ext>
              </a:extLst>
            </p:cNvPr>
            <p:cNvSpPr txBox="1"/>
            <p:nvPr/>
          </p:nvSpPr>
          <p:spPr>
            <a:xfrm>
              <a:off x="1263680" y="3723879"/>
              <a:ext cx="2588239" cy="27699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zh-TW" altLang="en-US" sz="1200" dirty="0">
                  <a:solidFill>
                    <a:schemeClr val="accent4"/>
                  </a:solidFill>
                </a:rPr>
                <a:t>個人資訊、代理設定、個人化設定</a:t>
              </a:r>
              <a:endParaRPr kumimoji="1" lang="en-US" altLang="zh-TW" sz="1200" dirty="0">
                <a:solidFill>
                  <a:schemeClr val="accent4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9C12312F-70AC-7E3A-7313-D1EF18EDAC5C}"/>
                </a:ext>
              </a:extLst>
            </p:cNvPr>
            <p:cNvSpPr/>
            <p:nvPr/>
          </p:nvSpPr>
          <p:spPr>
            <a:xfrm>
              <a:off x="184027" y="3146415"/>
              <a:ext cx="1003597" cy="577464"/>
            </a:xfrm>
            <a:prstGeom prst="rect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cxnSp>
          <p:nvCxnSpPr>
            <p:cNvPr id="19" name="直線箭頭接點 3">
              <a:extLst>
                <a:ext uri="{FF2B5EF4-FFF2-40B4-BE49-F238E27FC236}">
                  <a16:creationId xmlns:a16="http://schemas.microsoft.com/office/drawing/2014/main" id="{F4ABC845-EFDD-E2CA-1A69-15007B14906C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24" y="3435147"/>
              <a:ext cx="288032" cy="173481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2643B1EB-4F76-0A4D-4577-5CBE24F1D97C}"/>
              </a:ext>
            </a:extLst>
          </p:cNvPr>
          <p:cNvGrpSpPr/>
          <p:nvPr/>
        </p:nvGrpSpPr>
        <p:grpSpPr>
          <a:xfrm>
            <a:off x="5881910" y="1102946"/>
            <a:ext cx="3125517" cy="3766623"/>
            <a:chOff x="5881910" y="1102946"/>
            <a:chExt cx="3125517" cy="3766623"/>
          </a:xfrm>
        </p:grpSpPr>
        <p:grpSp>
          <p:nvGrpSpPr>
            <p:cNvPr id="35" name="群組 34">
              <a:extLst>
                <a:ext uri="{FF2B5EF4-FFF2-40B4-BE49-F238E27FC236}">
                  <a16:creationId xmlns:a16="http://schemas.microsoft.com/office/drawing/2014/main" id="{855E4D7B-075C-5F66-B2A0-F69F237E27D2}"/>
                </a:ext>
              </a:extLst>
            </p:cNvPr>
            <p:cNvGrpSpPr/>
            <p:nvPr/>
          </p:nvGrpSpPr>
          <p:grpSpPr>
            <a:xfrm>
              <a:off x="5881910" y="1687780"/>
              <a:ext cx="3078311" cy="3181789"/>
              <a:chOff x="6049913" y="986424"/>
              <a:chExt cx="3078311" cy="3181789"/>
            </a:xfrm>
          </p:grpSpPr>
          <p:pic>
            <p:nvPicPr>
              <p:cNvPr id="26" name="圖片 25">
                <a:extLst>
                  <a:ext uri="{FF2B5EF4-FFF2-40B4-BE49-F238E27FC236}">
                    <a16:creationId xmlns:a16="http://schemas.microsoft.com/office/drawing/2014/main" id="{484105C0-2BCB-263A-77BD-7F552DCE28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49913" y="1004900"/>
                <a:ext cx="3078311" cy="3163313"/>
              </a:xfrm>
              <a:prstGeom prst="rect">
                <a:avLst/>
              </a:prstGeom>
            </p:spPr>
          </p:pic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557D7488-181F-A28E-D62B-E725C63AE2E1}"/>
                  </a:ext>
                </a:extLst>
              </p:cNvPr>
              <p:cNvSpPr/>
              <p:nvPr/>
            </p:nvSpPr>
            <p:spPr>
              <a:xfrm>
                <a:off x="7179279" y="986424"/>
                <a:ext cx="1887579" cy="2159991"/>
              </a:xfrm>
              <a:prstGeom prst="rect">
                <a:avLst/>
              </a:prstGeom>
              <a:noFill/>
              <a:ln w="2857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</p:grpSp>
        <p:cxnSp>
          <p:nvCxnSpPr>
            <p:cNvPr id="33" name="直線箭頭接點 3">
              <a:extLst>
                <a:ext uri="{FF2B5EF4-FFF2-40B4-BE49-F238E27FC236}">
                  <a16:creationId xmlns:a16="http://schemas.microsoft.com/office/drawing/2014/main" id="{556D116E-3282-C61C-E30D-ABE69C866D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5498" y="1438503"/>
              <a:ext cx="46496" cy="240039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307C449E-6CDE-53A6-A56B-B1D2B2ADB87F}"/>
                </a:ext>
              </a:extLst>
            </p:cNvPr>
            <p:cNvSpPr txBox="1"/>
            <p:nvPr/>
          </p:nvSpPr>
          <p:spPr>
            <a:xfrm>
              <a:off x="6626166" y="1102946"/>
              <a:ext cx="2381261" cy="27699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zh-TW" altLang="en-US" sz="1200" dirty="0">
                  <a:solidFill>
                    <a:schemeClr val="accent4"/>
                  </a:solidFill>
                </a:rPr>
                <a:t>可自行更換字體大小與主題顏色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509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-70480"/>
            <a:ext cx="73803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二、系統共用功能</a:t>
            </a:r>
            <a:r>
              <a:rPr lang="en-US" altLang="zh-TW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-</a:t>
            </a: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公文夾</a:t>
            </a:r>
            <a:endParaRPr lang="en-US" altLang="zh-TW" sz="3000" spc="3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標楷體" pitchFamily="65" charset="-120"/>
              <a:cs typeface="Times New Roman" pitchFamily="18" charset="0"/>
              <a:sym typeface="+mn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83518"/>
            <a:ext cx="9139237" cy="465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線單箭頭接點 4"/>
          <p:cNvCxnSpPr/>
          <p:nvPr/>
        </p:nvCxnSpPr>
        <p:spPr>
          <a:xfrm>
            <a:off x="35496" y="445066"/>
            <a:ext cx="6552728" cy="0"/>
          </a:xfrm>
          <a:prstGeom prst="straightConnector1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 descr="一張含有 文字, 字型, 符號, 標誌 的圖片&#10;&#10;AI 產生的內容可能不正確。">
            <a:extLst>
              <a:ext uri="{FF2B5EF4-FFF2-40B4-BE49-F238E27FC236}">
                <a16:creationId xmlns:a16="http://schemas.microsoft.com/office/drawing/2014/main" id="{5E11AE6A-B3F1-9E13-D8A3-7CA0E291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1" y="483518"/>
            <a:ext cx="1656184" cy="4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1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066"/>
            <a:ext cx="9144000" cy="469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-70480"/>
            <a:ext cx="73803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一、系統共用功能</a:t>
            </a:r>
            <a:r>
              <a:rPr lang="en-US" altLang="zh-TW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-</a:t>
            </a:r>
            <a:r>
              <a:rPr lang="zh-TW" altLang="en-US" sz="3000" spc="30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  <a:cs typeface="+mn-ea"/>
                <a:sym typeface="+mn-lt"/>
              </a:rPr>
              <a:t>已送未簽收</a:t>
            </a:r>
            <a:endParaRPr lang="en-US" altLang="zh-TW" sz="3000" spc="3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標楷體" pitchFamily="65" charset="-120"/>
              <a:cs typeface="Times New Roman" pitchFamily="18" charset="0"/>
              <a:sym typeface="+mn-lt"/>
            </a:endParaRPr>
          </a:p>
        </p:txBody>
      </p:sp>
      <p:cxnSp>
        <p:nvCxnSpPr>
          <p:cNvPr id="5" name="直線單箭頭接點 4"/>
          <p:cNvCxnSpPr/>
          <p:nvPr/>
        </p:nvCxnSpPr>
        <p:spPr>
          <a:xfrm>
            <a:off x="35496" y="445066"/>
            <a:ext cx="6552728" cy="0"/>
          </a:xfrm>
          <a:prstGeom prst="straightConnector1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 descr="一張含有 文字, 字型, 符號, 標誌 的圖片&#10;&#10;AI 產生的內容可能不正確。">
            <a:extLst>
              <a:ext uri="{FF2B5EF4-FFF2-40B4-BE49-F238E27FC236}">
                <a16:creationId xmlns:a16="http://schemas.microsoft.com/office/drawing/2014/main" id="{40FEDF89-470B-32D7-7FE8-466B918E1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3" y="483518"/>
            <a:ext cx="2123728" cy="52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1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bf32b21c57e606988ab10ec694d2e32676a8b"/>
  <p:tag name="ISPRING_PRESENTATION_TITLE" val="PowerPoint 演示文稿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木刻字型">
  <a:themeElements>
    <a:clrScheme name="木刻字型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木刻字型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木刻字型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12863</TotalTime>
  <Words>707</Words>
  <Application>Microsoft Office PowerPoint</Application>
  <PresentationFormat>如螢幕大小 (16:9)</PresentationFormat>
  <Paragraphs>109</Paragraphs>
  <Slides>26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41" baseType="lpstr">
      <vt:lpstr>方正姚体</vt:lpstr>
      <vt:lpstr>Kaiti SC</vt:lpstr>
      <vt:lpstr>微软雅黑</vt:lpstr>
      <vt:lpstr>SimSun</vt:lpstr>
      <vt:lpstr>微軟正黑體</vt:lpstr>
      <vt:lpstr>微軟正黑體</vt:lpstr>
      <vt:lpstr>標楷體</vt:lpstr>
      <vt:lpstr>Arial</vt:lpstr>
      <vt:lpstr>Calibri</vt:lpstr>
      <vt:lpstr>Rockwell</vt:lpstr>
      <vt:lpstr>Rockwell Condensed</vt:lpstr>
      <vt:lpstr>Rockwell Extra Bold</vt:lpstr>
      <vt:lpstr>Times New Roman</vt:lpstr>
      <vt:lpstr>Wingdings</vt:lpstr>
      <vt:lpstr>木刻字型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user</cp:lastModifiedBy>
  <cp:revision>1287</cp:revision>
  <dcterms:created xsi:type="dcterms:W3CDTF">2015-04-24T01:01:13Z</dcterms:created>
  <dcterms:modified xsi:type="dcterms:W3CDTF">2026-05-22T01:29:44Z</dcterms:modified>
</cp:coreProperties>
</file>